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embeddedFontLst>
    <p:embeddedFont>
      <p:font typeface="Comfortaa"/>
      <p:regular r:id="rId18"/>
    </p:embeddedFont>
    <p:embeddedFont>
      <p:font typeface="Comfortaa"/>
      <p:regular r:id="rId19"/>
    </p:embeddedFont>
    <p:embeddedFont>
      <p:font typeface="Raleway Medium"/>
      <p:regular r:id="rId20"/>
    </p:embeddedFont>
    <p:embeddedFont>
      <p:font typeface="Raleway Medium"/>
      <p:regular r:id="rId21"/>
    </p:embeddedFont>
    <p:embeddedFont>
      <p:font typeface="Raleway Medium"/>
      <p:regular r:id="rId22"/>
    </p:embeddedFont>
    <p:embeddedFont>
      <p:font typeface="Raleway Medium"/>
      <p:regular r:id="rId23"/>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 Id="rId22" Type="http://schemas.openxmlformats.org/officeDocument/2006/relationships/font" Target="fonts/font5.fntdata"/><Relationship Id="rId23" Type="http://schemas.openxmlformats.org/officeDocument/2006/relationships/font" Target="fonts/font6.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1-1.png>
</file>

<file path=ppt/media/image-2-1.png>
</file>

<file path=ppt/media/image-3-1.png>
</file>

<file path=ppt/media/image-3-2.png>
</file>

<file path=ppt/media/image-3-3.png>
</file>

<file path=ppt/media/image-3-4.png>
</file>

<file path=ppt/media/image-3-5.png>
</file>

<file path=ppt/media/image-3-6.png>
</file>

<file path=ppt/media/image-4-1.png>
</file>

<file path=ppt/media/image-4-2.png>
</file>

<file path=ppt/media/image-4-3.png>
</file>

<file path=ppt/media/image-4-4.png>
</file>

<file path=ppt/media/image-4-5.png>
</file>

<file path=ppt/media/image-5-1.png>
</file>

<file path=ppt/media/image-6-1.png>
</file>

<file path=ppt/media/image-7-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png"/><Relationship Id="rId6" Type="http://schemas.openxmlformats.org/officeDocument/2006/relationships/image" Target="../media/image-3-6.png"/><Relationship Id="rId7" Type="http://schemas.openxmlformats.org/officeDocument/2006/relationships/slideLayout" Target="../slideLayouts/slideLayout4.xml"/><Relationship Id="rId8"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slideLayout" Target="../slideLayouts/slideLayout5.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2651284"/>
            <a:ext cx="7415927" cy="1371600"/>
          </a:xfrm>
          <a:prstGeom prst="rect">
            <a:avLst/>
          </a:prstGeom>
          <a:noFill/>
          <a:ln/>
        </p:spPr>
        <p:txBody>
          <a:bodyPr wrap="square" lIns="0" tIns="0" rIns="0" bIns="0" rtlCol="0" anchor="t"/>
          <a:lstStyle/>
          <a:p>
            <a:pPr algn="l" indent="0" marL="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Nhận Diện Cảm Xúc Bằng Học Sâu</a:t>
            </a:r>
            <a:endParaRPr lang="en-US" sz="4300" dirty="0"/>
          </a:p>
        </p:txBody>
      </p:sp>
      <p:sp>
        <p:nvSpPr>
          <p:cNvPr id="4" name="Text 1"/>
          <p:cNvSpPr/>
          <p:nvPr/>
        </p:nvSpPr>
        <p:spPr>
          <a:xfrm>
            <a:off x="6350437" y="4393168"/>
            <a:ext cx="7415927" cy="1185148"/>
          </a:xfrm>
          <a:prstGeom prst="rect">
            <a:avLst/>
          </a:prstGeom>
          <a:noFill/>
          <a:ln/>
        </p:spPr>
        <p:txBody>
          <a:bodyPr wrap="squar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Dự án này trình bày một hệ thống học sâu để phân loại biểu cảm khuôn mặt thành bảy loại cảm xúc chính: Tức giận, Ghê tởm, Sợ hãi, Hạnh phúc, Trung tính, Buồn bã và Ngạc nhiên.</a:t>
            </a: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64037" y="1436370"/>
            <a:ext cx="12902327" cy="4300776"/>
          </a:xfrm>
          <a:prstGeom prst="rect">
            <a:avLst/>
          </a:prstGeom>
        </p:spPr>
      </p:pic>
      <p:sp>
        <p:nvSpPr>
          <p:cNvPr id="3" name="Text 0"/>
          <p:cNvSpPr/>
          <p:nvPr/>
        </p:nvSpPr>
        <p:spPr>
          <a:xfrm>
            <a:off x="864037" y="6107430"/>
            <a:ext cx="5486400" cy="685800"/>
          </a:xfrm>
          <a:prstGeom prst="rect">
            <a:avLst/>
          </a:prstGeom>
          <a:noFill/>
          <a:ln/>
        </p:spPr>
        <p:txBody>
          <a:bodyPr wrap="none" lIns="0" tIns="0" rIns="0" bIns="0" rtlCol="0" anchor="t"/>
          <a:lstStyle/>
          <a:p>
            <a:pPr algn="l" indent="0" marL="0">
              <a:lnSpc>
                <a:spcPts val="5400"/>
              </a:lnSpc>
              <a:buNone/>
            </a:pPr>
            <a:endParaRPr lang="en-US" sz="43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607695" y="477441"/>
            <a:ext cx="5139333" cy="385882"/>
          </a:xfrm>
          <a:prstGeom prst="rect">
            <a:avLst/>
          </a:prstGeom>
          <a:noFill/>
          <a:ln/>
        </p:spPr>
        <p:txBody>
          <a:bodyPr wrap="none" lIns="0" tIns="0" rIns="0" bIns="0" rtlCol="0" anchor="t"/>
          <a:lstStyle/>
          <a:p>
            <a:pPr algn="l" indent="0" marL="0">
              <a:lnSpc>
                <a:spcPts val="3000"/>
              </a:lnSpc>
              <a:buNone/>
            </a:pPr>
            <a:r>
              <a:rPr lang="en-US" sz="2400" b="1" dirty="0">
                <a:solidFill>
                  <a:srgbClr val="FFE14D"/>
                </a:solidFill>
                <a:latin typeface="Comfortaa Bold" pitchFamily="34" charset="0"/>
                <a:ea typeface="Comfortaa Bold" pitchFamily="34" charset="-122"/>
                <a:cs typeface="Comfortaa Bold" pitchFamily="34" charset="-120"/>
              </a:rPr>
              <a:t>Công Việc Tương Lai &amp; Kết Luận</a:t>
            </a:r>
            <a:endParaRPr lang="en-US" sz="2400" dirty="0"/>
          </a:p>
        </p:txBody>
      </p:sp>
      <p:sp>
        <p:nvSpPr>
          <p:cNvPr id="3" name="Text 1"/>
          <p:cNvSpPr/>
          <p:nvPr/>
        </p:nvSpPr>
        <p:spPr>
          <a:xfrm>
            <a:off x="607695" y="1232178"/>
            <a:ext cx="2328982" cy="289441"/>
          </a:xfrm>
          <a:prstGeom prst="rect">
            <a:avLst/>
          </a:prstGeom>
          <a:noFill/>
          <a:ln/>
        </p:spPr>
        <p:txBody>
          <a:bodyPr wrap="none" lIns="0" tIns="0" rIns="0" bIns="0" rtlCol="0" anchor="t"/>
          <a:lstStyle/>
          <a:p>
            <a:pPr algn="l" indent="0" marL="0">
              <a:lnSpc>
                <a:spcPts val="2250"/>
              </a:lnSpc>
              <a:buNone/>
            </a:pPr>
            <a:r>
              <a:rPr lang="en-US" sz="1800" b="1" dirty="0">
                <a:solidFill>
                  <a:srgbClr val="FFE14D"/>
                </a:solidFill>
                <a:latin typeface="Comfortaa Bold" pitchFamily="34" charset="0"/>
                <a:ea typeface="Comfortaa Bold" pitchFamily="34" charset="-122"/>
                <a:cs typeface="Comfortaa Bold" pitchFamily="34" charset="-120"/>
              </a:rPr>
              <a:t>Công việc tương lai</a:t>
            </a:r>
            <a:endParaRPr lang="en-US" sz="1800" dirty="0"/>
          </a:p>
        </p:txBody>
      </p:sp>
      <p:sp>
        <p:nvSpPr>
          <p:cNvPr id="4" name="Text 2"/>
          <p:cNvSpPr/>
          <p:nvPr/>
        </p:nvSpPr>
        <p:spPr>
          <a:xfrm>
            <a:off x="607695" y="1695212"/>
            <a:ext cx="6495693" cy="277654"/>
          </a:xfrm>
          <a:prstGeom prst="rect">
            <a:avLst/>
          </a:prstGeom>
          <a:noFill/>
          <a:ln/>
        </p:spPr>
        <p:txBody>
          <a:bodyPr wrap="none" lIns="0" tIns="0" rIns="0" bIns="0" rtlCol="0" anchor="t"/>
          <a:lstStyle/>
          <a:p>
            <a:pPr algn="l" marL="342900" indent="-342900">
              <a:lnSpc>
                <a:spcPts val="2150"/>
              </a:lnSpc>
              <a:buSzPct val="100000"/>
              <a:buChar char="•"/>
            </a:pPr>
            <a:r>
              <a:rPr lang="en-US" sz="1350" dirty="0">
                <a:solidFill>
                  <a:srgbClr val="D7D4CC"/>
                </a:solidFill>
                <a:latin typeface="Raleway Medium" pitchFamily="34" charset="0"/>
                <a:ea typeface="Raleway Medium" pitchFamily="34" charset="-122"/>
                <a:cs typeface="Raleway Medium" pitchFamily="34" charset="-120"/>
              </a:rPr>
              <a:t>Tăng cường dữ liệu (data augmentation).</a:t>
            </a:r>
            <a:endParaRPr lang="en-US" sz="1350" dirty="0"/>
          </a:p>
        </p:txBody>
      </p:sp>
      <p:sp>
        <p:nvSpPr>
          <p:cNvPr id="5" name="Text 3"/>
          <p:cNvSpPr/>
          <p:nvPr/>
        </p:nvSpPr>
        <p:spPr>
          <a:xfrm>
            <a:off x="607695" y="2033588"/>
            <a:ext cx="6495693" cy="277654"/>
          </a:xfrm>
          <a:prstGeom prst="rect">
            <a:avLst/>
          </a:prstGeom>
          <a:noFill/>
          <a:ln/>
        </p:spPr>
        <p:txBody>
          <a:bodyPr wrap="none" lIns="0" tIns="0" rIns="0" bIns="0" rtlCol="0" anchor="t"/>
          <a:lstStyle/>
          <a:p>
            <a:pPr algn="l" marL="342900" indent="-342900">
              <a:lnSpc>
                <a:spcPts val="2150"/>
              </a:lnSpc>
              <a:buSzPct val="100000"/>
              <a:buChar char="•"/>
            </a:pPr>
            <a:r>
              <a:rPr lang="en-US" sz="1350" dirty="0">
                <a:solidFill>
                  <a:srgbClr val="D7D4CC"/>
                </a:solidFill>
                <a:latin typeface="Raleway Medium" pitchFamily="34" charset="0"/>
                <a:ea typeface="Raleway Medium" pitchFamily="34" charset="-122"/>
                <a:cs typeface="Raleway Medium" pitchFamily="34" charset="-120"/>
              </a:rPr>
              <a:t>Xử lý mất cân bằng lớp (weighted loss, oversampling).</a:t>
            </a:r>
            <a:endParaRPr lang="en-US" sz="1350" dirty="0"/>
          </a:p>
        </p:txBody>
      </p:sp>
      <p:sp>
        <p:nvSpPr>
          <p:cNvPr id="6" name="Text 4"/>
          <p:cNvSpPr/>
          <p:nvPr/>
        </p:nvSpPr>
        <p:spPr>
          <a:xfrm>
            <a:off x="607695" y="2371963"/>
            <a:ext cx="6495693" cy="277654"/>
          </a:xfrm>
          <a:prstGeom prst="rect">
            <a:avLst/>
          </a:prstGeom>
          <a:noFill/>
          <a:ln/>
        </p:spPr>
        <p:txBody>
          <a:bodyPr wrap="none" lIns="0" tIns="0" rIns="0" bIns="0" rtlCol="0" anchor="t"/>
          <a:lstStyle/>
          <a:p>
            <a:pPr algn="l" marL="342900" indent="-342900">
              <a:lnSpc>
                <a:spcPts val="2150"/>
              </a:lnSpc>
              <a:buSzPct val="100000"/>
              <a:buChar char="•"/>
            </a:pPr>
            <a:r>
              <a:rPr lang="en-US" sz="1350" dirty="0">
                <a:solidFill>
                  <a:srgbClr val="D7D4CC"/>
                </a:solidFill>
                <a:latin typeface="Raleway Medium" pitchFamily="34" charset="0"/>
                <a:ea typeface="Raleway Medium" pitchFamily="34" charset="-122"/>
                <a:cs typeface="Raleway Medium" pitchFamily="34" charset="-120"/>
              </a:rPr>
              <a:t>Cải thiện kiến trúc (BatchNorm, residual blocks).</a:t>
            </a:r>
            <a:endParaRPr lang="en-US" sz="1350" dirty="0"/>
          </a:p>
        </p:txBody>
      </p:sp>
      <p:sp>
        <p:nvSpPr>
          <p:cNvPr id="7" name="Text 5"/>
          <p:cNvSpPr/>
          <p:nvPr/>
        </p:nvSpPr>
        <p:spPr>
          <a:xfrm>
            <a:off x="607695" y="2710339"/>
            <a:ext cx="6495693" cy="277654"/>
          </a:xfrm>
          <a:prstGeom prst="rect">
            <a:avLst/>
          </a:prstGeom>
          <a:noFill/>
          <a:ln/>
        </p:spPr>
        <p:txBody>
          <a:bodyPr wrap="none" lIns="0" tIns="0" rIns="0" bIns="0" rtlCol="0" anchor="t"/>
          <a:lstStyle/>
          <a:p>
            <a:pPr algn="l" marL="342900" indent="-342900">
              <a:lnSpc>
                <a:spcPts val="2150"/>
              </a:lnSpc>
              <a:buSzPct val="100000"/>
              <a:buChar char="•"/>
            </a:pPr>
            <a:r>
              <a:rPr lang="en-US" sz="1350" dirty="0">
                <a:solidFill>
                  <a:srgbClr val="D7D4CC"/>
                </a:solidFill>
                <a:latin typeface="Raleway Medium" pitchFamily="34" charset="0"/>
                <a:ea typeface="Raleway Medium" pitchFamily="34" charset="-122"/>
                <a:cs typeface="Raleway Medium" pitchFamily="34" charset="-120"/>
              </a:rPr>
              <a:t>Kích thước đầu vào lớn hơn (64x64 hoặc 96x96).</a:t>
            </a:r>
            <a:endParaRPr lang="en-US" sz="1350" dirty="0"/>
          </a:p>
        </p:txBody>
      </p:sp>
      <p:sp>
        <p:nvSpPr>
          <p:cNvPr id="8" name="Text 6"/>
          <p:cNvSpPr/>
          <p:nvPr/>
        </p:nvSpPr>
        <p:spPr>
          <a:xfrm>
            <a:off x="607695" y="3048714"/>
            <a:ext cx="6495693" cy="277654"/>
          </a:xfrm>
          <a:prstGeom prst="rect">
            <a:avLst/>
          </a:prstGeom>
          <a:noFill/>
          <a:ln/>
        </p:spPr>
        <p:txBody>
          <a:bodyPr wrap="none" lIns="0" tIns="0" rIns="0" bIns="0" rtlCol="0" anchor="t"/>
          <a:lstStyle/>
          <a:p>
            <a:pPr algn="l" marL="342900" indent="-342900">
              <a:lnSpc>
                <a:spcPts val="2150"/>
              </a:lnSpc>
              <a:buSzPct val="100000"/>
              <a:buChar char="•"/>
            </a:pPr>
            <a:r>
              <a:rPr lang="en-US" sz="1350" dirty="0">
                <a:solidFill>
                  <a:srgbClr val="D7D4CC"/>
                </a:solidFill>
                <a:latin typeface="Raleway Medium" pitchFamily="34" charset="0"/>
                <a:ea typeface="Raleway Medium" pitchFamily="34" charset="-122"/>
                <a:cs typeface="Raleway Medium" pitchFamily="34" charset="-120"/>
              </a:rPr>
              <a:t>Mô hình hóa thời gian (RNN/Temporal CNN).</a:t>
            </a:r>
            <a:endParaRPr lang="en-US" sz="1350" dirty="0"/>
          </a:p>
        </p:txBody>
      </p:sp>
      <p:sp>
        <p:nvSpPr>
          <p:cNvPr id="9" name="Text 7"/>
          <p:cNvSpPr/>
          <p:nvPr/>
        </p:nvSpPr>
        <p:spPr>
          <a:xfrm>
            <a:off x="607695" y="3387090"/>
            <a:ext cx="6495693" cy="277654"/>
          </a:xfrm>
          <a:prstGeom prst="rect">
            <a:avLst/>
          </a:prstGeom>
          <a:noFill/>
          <a:ln/>
        </p:spPr>
        <p:txBody>
          <a:bodyPr wrap="none" lIns="0" tIns="0" rIns="0" bIns="0" rtlCol="0" anchor="t"/>
          <a:lstStyle/>
          <a:p>
            <a:pPr algn="l" marL="342900" indent="-342900">
              <a:lnSpc>
                <a:spcPts val="2150"/>
              </a:lnSpc>
              <a:buSzPct val="100000"/>
              <a:buChar char="•"/>
            </a:pPr>
            <a:r>
              <a:rPr lang="en-US" sz="1350" dirty="0">
                <a:solidFill>
                  <a:srgbClr val="D7D4CC"/>
                </a:solidFill>
                <a:latin typeface="Raleway Medium" pitchFamily="34" charset="0"/>
                <a:ea typeface="Raleway Medium" pitchFamily="34" charset="-122"/>
                <a:cs typeface="Raleway Medium" pitchFamily="34" charset="-120"/>
              </a:rPr>
              <a:t>Triển khai (TensorFlow Lite / ONNX) &amp; tối ưu hóa cho thiết bị biên.</a:t>
            </a:r>
            <a:endParaRPr lang="en-US" sz="1350" dirty="0"/>
          </a:p>
        </p:txBody>
      </p:sp>
      <p:sp>
        <p:nvSpPr>
          <p:cNvPr id="10" name="Text 8"/>
          <p:cNvSpPr/>
          <p:nvPr/>
        </p:nvSpPr>
        <p:spPr>
          <a:xfrm>
            <a:off x="607695" y="3725466"/>
            <a:ext cx="6495693" cy="277654"/>
          </a:xfrm>
          <a:prstGeom prst="rect">
            <a:avLst/>
          </a:prstGeom>
          <a:noFill/>
          <a:ln/>
        </p:spPr>
        <p:txBody>
          <a:bodyPr wrap="none" lIns="0" tIns="0" rIns="0" bIns="0" rtlCol="0" anchor="t"/>
          <a:lstStyle/>
          <a:p>
            <a:pPr algn="l" marL="342900" indent="-342900">
              <a:lnSpc>
                <a:spcPts val="2150"/>
              </a:lnSpc>
              <a:buSzPct val="100000"/>
              <a:buChar char="•"/>
            </a:pPr>
            <a:r>
              <a:rPr lang="en-US" sz="1350" dirty="0">
                <a:solidFill>
                  <a:srgbClr val="D7D4CC"/>
                </a:solidFill>
                <a:latin typeface="Raleway Medium" pitchFamily="34" charset="0"/>
                <a:ea typeface="Raleway Medium" pitchFamily="34" charset="-122"/>
                <a:cs typeface="Raleway Medium" pitchFamily="34" charset="-120"/>
              </a:rPr>
              <a:t>Đạo đức &amp; quyền riêng tư (sự đồng ý, lưu giữ dữ liệu, đánh giá sai lệch).</a:t>
            </a:r>
            <a:endParaRPr lang="en-US" sz="1350" dirty="0"/>
          </a:p>
        </p:txBody>
      </p:sp>
      <p:pic>
        <p:nvPicPr>
          <p:cNvPr id="11" name="Image 0" descr="preencoded.png">    </p:cNvPr>
          <p:cNvPicPr>
            <a:picLocks noChangeAspect="1"/>
          </p:cNvPicPr>
          <p:nvPr/>
        </p:nvPicPr>
        <p:blipFill>
          <a:blip r:embed="rId1"/>
          <a:stretch>
            <a:fillRect/>
          </a:stretch>
        </p:blipFill>
        <p:spPr>
          <a:xfrm>
            <a:off x="7534632" y="1253847"/>
            <a:ext cx="6495693" cy="6495693"/>
          </a:xfrm>
          <a:prstGeom prst="rect">
            <a:avLst/>
          </a:prstGeom>
        </p:spPr>
      </p:pic>
      <p:sp>
        <p:nvSpPr>
          <p:cNvPr id="12" name="Text 9"/>
          <p:cNvSpPr/>
          <p:nvPr/>
        </p:nvSpPr>
        <p:spPr>
          <a:xfrm>
            <a:off x="7795022" y="7944803"/>
            <a:ext cx="6235303" cy="832961"/>
          </a:xfrm>
          <a:prstGeom prst="rect">
            <a:avLst/>
          </a:prstGeom>
          <a:noFill/>
          <a:ln/>
        </p:spPr>
        <p:txBody>
          <a:bodyPr wrap="square" lIns="0" tIns="0" rIns="0" bIns="0" rtlCol="0" anchor="t"/>
          <a:lstStyle/>
          <a:p>
            <a:pPr algn="l" indent="0" marL="0">
              <a:lnSpc>
                <a:spcPts val="2150"/>
              </a:lnSpc>
              <a:buNone/>
            </a:pPr>
            <a:r>
              <a:rPr lang="en-US" sz="1350" dirty="0">
                <a:solidFill>
                  <a:srgbClr val="D7D4CC"/>
                </a:solidFill>
                <a:latin typeface="Raleway Medium" pitchFamily="34" charset="0"/>
                <a:ea typeface="Raleway Medium" pitchFamily="34" charset="-122"/>
                <a:cs typeface="Raleway Medium" pitchFamily="34" charset="-120"/>
              </a:rPr>
              <a:t>Dự án này cung cấp một nền tảng cơ bản, đầu cuối cho nhận diện cảm xúc khuôn mặt theo thời gian thực, là điểm khởi đầu vững chắc cho các thử nghiệm và cải tiến hướng tới sản xuất.</a:t>
            </a:r>
            <a:endParaRPr lang="en-US" sz="1350" dirty="0"/>
          </a:p>
        </p:txBody>
      </p:sp>
      <p:sp>
        <p:nvSpPr>
          <p:cNvPr id="13" name="Shape 10"/>
          <p:cNvSpPr/>
          <p:nvPr/>
        </p:nvSpPr>
        <p:spPr>
          <a:xfrm>
            <a:off x="7534632" y="7944803"/>
            <a:ext cx="22860" cy="832961"/>
          </a:xfrm>
          <a:prstGeom prst="rect">
            <a:avLst/>
          </a:prstGeom>
          <a:solidFill>
            <a:srgbClr val="FFE14D"/>
          </a:solidFill>
          <a:ln/>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1150025"/>
            <a:ext cx="4389120" cy="548521"/>
          </a:xfrm>
          <a:prstGeom prst="rect">
            <a:avLst/>
          </a:prstGeom>
          <a:noFill/>
          <a:ln/>
        </p:spPr>
        <p:txBody>
          <a:bodyPr wrap="none" lIns="0" tIns="0" rIns="0" bIns="0" rtlCol="0" anchor="t"/>
          <a:lstStyle/>
          <a:p>
            <a:pPr algn="l" indent="0" marL="0">
              <a:lnSpc>
                <a:spcPts val="4300"/>
              </a:lnSpc>
              <a:buNone/>
            </a:pPr>
            <a:r>
              <a:rPr lang="en-US" sz="3450" b="1" dirty="0">
                <a:solidFill>
                  <a:srgbClr val="FFE14D"/>
                </a:solidFill>
                <a:latin typeface="Comfortaa Bold" pitchFamily="34" charset="0"/>
                <a:ea typeface="Comfortaa Bold" pitchFamily="34" charset="-122"/>
                <a:cs typeface="Comfortaa Bold" pitchFamily="34" charset="-120"/>
              </a:rPr>
              <a:t>Tổng Quan Dự Án</a:t>
            </a:r>
            <a:endParaRPr lang="en-US" sz="3450" dirty="0"/>
          </a:p>
        </p:txBody>
      </p:sp>
      <p:sp>
        <p:nvSpPr>
          <p:cNvPr id="4" name="Shape 1"/>
          <p:cNvSpPr/>
          <p:nvPr/>
        </p:nvSpPr>
        <p:spPr>
          <a:xfrm>
            <a:off x="6350437" y="1976199"/>
            <a:ext cx="3584496" cy="2230755"/>
          </a:xfrm>
          <a:prstGeom prst="roundRect">
            <a:avLst>
              <a:gd name="adj" fmla="val 6558"/>
            </a:avLst>
          </a:prstGeom>
          <a:solidFill>
            <a:srgbClr val="27272B"/>
          </a:solidFill>
          <a:ln w="30480">
            <a:solidFill>
              <a:srgbClr val="5F5F63"/>
            </a:solidFill>
            <a:prstDash val="solid"/>
          </a:ln>
        </p:spPr>
      </p:sp>
      <p:sp>
        <p:nvSpPr>
          <p:cNvPr id="5" name="Shape 2"/>
          <p:cNvSpPr/>
          <p:nvPr/>
        </p:nvSpPr>
        <p:spPr>
          <a:xfrm>
            <a:off x="6319957" y="1976199"/>
            <a:ext cx="121920" cy="2230755"/>
          </a:xfrm>
          <a:prstGeom prst="roundRect">
            <a:avLst>
              <a:gd name="adj" fmla="val 303750"/>
            </a:avLst>
          </a:prstGeom>
          <a:solidFill>
            <a:srgbClr val="FFE14D"/>
          </a:solidFill>
          <a:ln/>
        </p:spPr>
      </p:sp>
      <p:sp>
        <p:nvSpPr>
          <p:cNvPr id="6" name="Text 3"/>
          <p:cNvSpPr/>
          <p:nvPr/>
        </p:nvSpPr>
        <p:spPr>
          <a:xfrm>
            <a:off x="6719173" y="2253496"/>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D7D4CC"/>
                </a:solidFill>
                <a:latin typeface="Comfortaa Bold" pitchFamily="34" charset="0"/>
                <a:ea typeface="Comfortaa Bold" pitchFamily="34" charset="-122"/>
                <a:cs typeface="Comfortaa Bold" pitchFamily="34" charset="-120"/>
              </a:rPr>
              <a:t>Mục tiêu</a:t>
            </a:r>
            <a:endParaRPr lang="en-US" sz="2150" dirty="0"/>
          </a:p>
        </p:txBody>
      </p:sp>
      <p:sp>
        <p:nvSpPr>
          <p:cNvPr id="7" name="Text 4"/>
          <p:cNvSpPr/>
          <p:nvPr/>
        </p:nvSpPr>
        <p:spPr>
          <a:xfrm>
            <a:off x="6719173" y="2744510"/>
            <a:ext cx="2938463" cy="1185148"/>
          </a:xfrm>
          <a:prstGeom prst="rect">
            <a:avLst/>
          </a:prstGeom>
          <a:noFill/>
          <a:ln/>
        </p:spPr>
        <p:txBody>
          <a:bodyPr wrap="squar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Xây dựng hệ thống học sâu phân loại biểu cảm khuôn mặt.</a:t>
            </a:r>
            <a:endParaRPr lang="en-US" sz="1900" dirty="0"/>
          </a:p>
        </p:txBody>
      </p:sp>
      <p:sp>
        <p:nvSpPr>
          <p:cNvPr id="8" name="Shape 5"/>
          <p:cNvSpPr/>
          <p:nvPr/>
        </p:nvSpPr>
        <p:spPr>
          <a:xfrm>
            <a:off x="10181749" y="1976199"/>
            <a:ext cx="3584615" cy="2230755"/>
          </a:xfrm>
          <a:prstGeom prst="roundRect">
            <a:avLst>
              <a:gd name="adj" fmla="val 6558"/>
            </a:avLst>
          </a:prstGeom>
          <a:solidFill>
            <a:srgbClr val="27272B"/>
          </a:solidFill>
          <a:ln w="30480">
            <a:solidFill>
              <a:srgbClr val="5F5F63"/>
            </a:solidFill>
            <a:prstDash val="solid"/>
          </a:ln>
        </p:spPr>
      </p:sp>
      <p:sp>
        <p:nvSpPr>
          <p:cNvPr id="9" name="Shape 6"/>
          <p:cNvSpPr/>
          <p:nvPr/>
        </p:nvSpPr>
        <p:spPr>
          <a:xfrm>
            <a:off x="10151269" y="1976199"/>
            <a:ext cx="121920" cy="2230755"/>
          </a:xfrm>
          <a:prstGeom prst="roundRect">
            <a:avLst>
              <a:gd name="adj" fmla="val 303750"/>
            </a:avLst>
          </a:prstGeom>
          <a:solidFill>
            <a:srgbClr val="FFE14D"/>
          </a:solidFill>
          <a:ln/>
        </p:spPr>
      </p:sp>
      <p:sp>
        <p:nvSpPr>
          <p:cNvPr id="10" name="Text 7"/>
          <p:cNvSpPr/>
          <p:nvPr/>
        </p:nvSpPr>
        <p:spPr>
          <a:xfrm>
            <a:off x="10550485" y="2253496"/>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D7D4CC"/>
                </a:solidFill>
                <a:latin typeface="Comfortaa Bold" pitchFamily="34" charset="0"/>
                <a:ea typeface="Comfortaa Bold" pitchFamily="34" charset="-122"/>
                <a:cs typeface="Comfortaa Bold" pitchFamily="34" charset="-120"/>
              </a:rPr>
              <a:t>Dữ liệu</a:t>
            </a:r>
            <a:endParaRPr lang="en-US" sz="2150" dirty="0"/>
          </a:p>
        </p:txBody>
      </p:sp>
      <p:sp>
        <p:nvSpPr>
          <p:cNvPr id="11" name="Text 8"/>
          <p:cNvSpPr/>
          <p:nvPr/>
        </p:nvSpPr>
        <p:spPr>
          <a:xfrm>
            <a:off x="10550485" y="2744510"/>
            <a:ext cx="2938582" cy="1185148"/>
          </a:xfrm>
          <a:prstGeom prst="rect">
            <a:avLst/>
          </a:prstGeom>
          <a:noFill/>
          <a:ln/>
        </p:spPr>
        <p:txBody>
          <a:bodyPr wrap="squar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Được huấn luyện trên tập dữ liệu FER-2013 (ICML 2013).</a:t>
            </a:r>
            <a:endParaRPr lang="en-US" sz="1900" dirty="0"/>
          </a:p>
        </p:txBody>
      </p:sp>
      <p:sp>
        <p:nvSpPr>
          <p:cNvPr id="12" name="Shape 9"/>
          <p:cNvSpPr/>
          <p:nvPr/>
        </p:nvSpPr>
        <p:spPr>
          <a:xfrm>
            <a:off x="6350437" y="4453771"/>
            <a:ext cx="3584496" cy="2625804"/>
          </a:xfrm>
          <a:prstGeom prst="roundRect">
            <a:avLst>
              <a:gd name="adj" fmla="val 5572"/>
            </a:avLst>
          </a:prstGeom>
          <a:solidFill>
            <a:srgbClr val="27272B"/>
          </a:solidFill>
          <a:ln w="30480">
            <a:solidFill>
              <a:srgbClr val="5F5F63"/>
            </a:solidFill>
            <a:prstDash val="solid"/>
          </a:ln>
        </p:spPr>
      </p:sp>
      <p:sp>
        <p:nvSpPr>
          <p:cNvPr id="13" name="Shape 10"/>
          <p:cNvSpPr/>
          <p:nvPr/>
        </p:nvSpPr>
        <p:spPr>
          <a:xfrm>
            <a:off x="6319957" y="4453771"/>
            <a:ext cx="121920" cy="2625804"/>
          </a:xfrm>
          <a:prstGeom prst="roundRect">
            <a:avLst>
              <a:gd name="adj" fmla="val 303750"/>
            </a:avLst>
          </a:prstGeom>
          <a:solidFill>
            <a:srgbClr val="FFE14D"/>
          </a:solidFill>
          <a:ln/>
        </p:spPr>
      </p:sp>
      <p:sp>
        <p:nvSpPr>
          <p:cNvPr id="14" name="Text 11"/>
          <p:cNvSpPr/>
          <p:nvPr/>
        </p:nvSpPr>
        <p:spPr>
          <a:xfrm>
            <a:off x="6719173" y="4731068"/>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D7D4CC"/>
                </a:solidFill>
                <a:latin typeface="Comfortaa Bold" pitchFamily="34" charset="0"/>
                <a:ea typeface="Comfortaa Bold" pitchFamily="34" charset="-122"/>
                <a:cs typeface="Comfortaa Bold" pitchFamily="34" charset="-120"/>
              </a:rPr>
              <a:t>Kết quả</a:t>
            </a:r>
            <a:endParaRPr lang="en-US" sz="2150" dirty="0"/>
          </a:p>
        </p:txBody>
      </p:sp>
      <p:sp>
        <p:nvSpPr>
          <p:cNvPr id="15" name="Text 12"/>
          <p:cNvSpPr/>
          <p:nvPr/>
        </p:nvSpPr>
        <p:spPr>
          <a:xfrm>
            <a:off x="6719173" y="5222081"/>
            <a:ext cx="2938463" cy="1580198"/>
          </a:xfrm>
          <a:prstGeom prst="rect">
            <a:avLst/>
          </a:prstGeom>
          <a:noFill/>
          <a:ln/>
        </p:spPr>
        <p:txBody>
          <a:bodyPr wrap="squar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Phân loại 7 cảm xúc: Tức giận, Ghê tởm, Sợ hãi, Hạnh phúc, Trung tính, Buồn bã, Ngạc nhiên.</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4037" y="958334"/>
            <a:ext cx="4389120" cy="548521"/>
          </a:xfrm>
          <a:prstGeom prst="rect">
            <a:avLst/>
          </a:prstGeom>
          <a:noFill/>
          <a:ln/>
        </p:spPr>
        <p:txBody>
          <a:bodyPr wrap="none" lIns="0" tIns="0" rIns="0" bIns="0" rtlCol="0" anchor="t"/>
          <a:lstStyle/>
          <a:p>
            <a:pPr algn="l" indent="0" marL="0">
              <a:lnSpc>
                <a:spcPts val="4300"/>
              </a:lnSpc>
              <a:buNone/>
            </a:pPr>
            <a:r>
              <a:rPr lang="en-US" sz="3450" b="1" dirty="0">
                <a:solidFill>
                  <a:srgbClr val="FFE14D"/>
                </a:solidFill>
                <a:latin typeface="Comfortaa Bold" pitchFamily="34" charset="0"/>
                <a:ea typeface="Comfortaa Bold" pitchFamily="34" charset="-122"/>
                <a:cs typeface="Comfortaa Bold" pitchFamily="34" charset="-120"/>
              </a:rPr>
              <a:t>Ứng Dụng Thực Tế</a:t>
            </a:r>
            <a:endParaRPr lang="en-US" sz="3450" dirty="0"/>
          </a:p>
        </p:txBody>
      </p:sp>
      <p:pic>
        <p:nvPicPr>
          <p:cNvPr id="3" name="Image 0" descr="preencoded.png">    </p:cNvPr>
          <p:cNvPicPr>
            <a:picLocks noChangeAspect="1"/>
          </p:cNvPicPr>
          <p:nvPr/>
        </p:nvPicPr>
        <p:blipFill>
          <a:blip r:embed="rId1"/>
          <a:stretch>
            <a:fillRect/>
          </a:stretch>
        </p:blipFill>
        <p:spPr>
          <a:xfrm>
            <a:off x="864037" y="2000607"/>
            <a:ext cx="617220" cy="617220"/>
          </a:xfrm>
          <a:prstGeom prst="rect">
            <a:avLst/>
          </a:prstGeom>
        </p:spPr>
      </p:pic>
      <p:sp>
        <p:nvSpPr>
          <p:cNvPr id="4" name="Text 1"/>
          <p:cNvSpPr/>
          <p:nvPr/>
        </p:nvSpPr>
        <p:spPr>
          <a:xfrm>
            <a:off x="1789867" y="2147173"/>
            <a:ext cx="3083123" cy="342900"/>
          </a:xfrm>
          <a:prstGeom prst="rect">
            <a:avLst/>
          </a:prstGeom>
          <a:noFill/>
          <a:ln/>
        </p:spPr>
        <p:txBody>
          <a:bodyPr wrap="none" lIns="0" tIns="0" rIns="0" bIns="0" rtlCol="0" anchor="t"/>
          <a:lstStyle/>
          <a:p>
            <a:pPr algn="l" indent="0" marL="0">
              <a:lnSpc>
                <a:spcPts val="2700"/>
              </a:lnSpc>
              <a:buNone/>
            </a:pPr>
            <a:r>
              <a:rPr lang="en-US" sz="2150" b="1" dirty="0">
                <a:solidFill>
                  <a:srgbClr val="D7D4CC"/>
                </a:solidFill>
                <a:latin typeface="Comfortaa Bold" pitchFamily="34" charset="0"/>
                <a:ea typeface="Comfortaa Bold" pitchFamily="34" charset="-122"/>
                <a:cs typeface="Comfortaa Bold" pitchFamily="34" charset="-120"/>
              </a:rPr>
              <a:t>Tương tác Người-Máy</a:t>
            </a:r>
            <a:endParaRPr lang="en-US" sz="2150" dirty="0"/>
          </a:p>
        </p:txBody>
      </p:sp>
      <p:sp>
        <p:nvSpPr>
          <p:cNvPr id="5" name="Text 2"/>
          <p:cNvSpPr/>
          <p:nvPr/>
        </p:nvSpPr>
        <p:spPr>
          <a:xfrm>
            <a:off x="1789867" y="2638187"/>
            <a:ext cx="5371028" cy="790099"/>
          </a:xfrm>
          <a:prstGeom prst="rect">
            <a:avLst/>
          </a:prstGeom>
          <a:noFill/>
          <a:ln/>
        </p:spPr>
        <p:txBody>
          <a:bodyPr wrap="squar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Điều chỉnh giao diện người dùng dựa trên cảm xúc theo thời gian thực.</a:t>
            </a:r>
            <a:endParaRPr lang="en-US" sz="1900" dirty="0"/>
          </a:p>
        </p:txBody>
      </p:sp>
      <p:pic>
        <p:nvPicPr>
          <p:cNvPr id="6" name="Image 1" descr="preencoded.png">    </p:cNvPr>
          <p:cNvPicPr>
            <a:picLocks noChangeAspect="1"/>
          </p:cNvPicPr>
          <p:nvPr/>
        </p:nvPicPr>
        <p:blipFill>
          <a:blip r:embed="rId2"/>
          <a:stretch>
            <a:fillRect/>
          </a:stretch>
        </p:blipFill>
        <p:spPr>
          <a:xfrm>
            <a:off x="7469505" y="2000607"/>
            <a:ext cx="617220" cy="617220"/>
          </a:xfrm>
          <a:prstGeom prst="rect">
            <a:avLst/>
          </a:prstGeom>
        </p:spPr>
      </p:pic>
      <p:sp>
        <p:nvSpPr>
          <p:cNvPr id="7" name="Text 3"/>
          <p:cNvSpPr/>
          <p:nvPr/>
        </p:nvSpPr>
        <p:spPr>
          <a:xfrm>
            <a:off x="8395335" y="2147173"/>
            <a:ext cx="4933474" cy="342900"/>
          </a:xfrm>
          <a:prstGeom prst="rect">
            <a:avLst/>
          </a:prstGeom>
          <a:noFill/>
          <a:ln/>
        </p:spPr>
        <p:txBody>
          <a:bodyPr wrap="none" lIns="0" tIns="0" rIns="0" bIns="0" rtlCol="0" anchor="t"/>
          <a:lstStyle/>
          <a:p>
            <a:pPr algn="l" indent="0" marL="0">
              <a:lnSpc>
                <a:spcPts val="2700"/>
              </a:lnSpc>
              <a:buNone/>
            </a:pPr>
            <a:r>
              <a:rPr lang="en-US" sz="2150" b="1" dirty="0">
                <a:solidFill>
                  <a:srgbClr val="D7D4CC"/>
                </a:solidFill>
                <a:latin typeface="Comfortaa Bold" pitchFamily="34" charset="0"/>
                <a:ea typeface="Comfortaa Bold" pitchFamily="34" charset="-122"/>
                <a:cs typeface="Comfortaa Bold" pitchFamily="34" charset="-120"/>
              </a:rPr>
              <a:t>Phân tích Trải nghiệm Khách hàng</a:t>
            </a:r>
            <a:endParaRPr lang="en-US" sz="2150" dirty="0"/>
          </a:p>
        </p:txBody>
      </p:sp>
      <p:sp>
        <p:nvSpPr>
          <p:cNvPr id="8" name="Text 4"/>
          <p:cNvSpPr/>
          <p:nvPr/>
        </p:nvSpPr>
        <p:spPr>
          <a:xfrm>
            <a:off x="8395335" y="2638187"/>
            <a:ext cx="5371028" cy="790099"/>
          </a:xfrm>
          <a:prstGeom prst="rect">
            <a:avLst/>
          </a:prstGeom>
          <a:noFill/>
          <a:ln/>
        </p:spPr>
        <p:txBody>
          <a:bodyPr wrap="squar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Đo lường cảm xúc tại cửa hàng, ki-ốt hoặc biển quảng cáo kỹ thuật số.</a:t>
            </a:r>
            <a:endParaRPr lang="en-US" sz="1900" dirty="0"/>
          </a:p>
        </p:txBody>
      </p:sp>
      <p:pic>
        <p:nvPicPr>
          <p:cNvPr id="9" name="Image 2" descr="preencoded.png">    </p:cNvPr>
          <p:cNvPicPr>
            <a:picLocks noChangeAspect="1"/>
          </p:cNvPicPr>
          <p:nvPr/>
        </p:nvPicPr>
        <p:blipFill>
          <a:blip r:embed="rId3"/>
          <a:stretch>
            <a:fillRect/>
          </a:stretch>
        </p:blipFill>
        <p:spPr>
          <a:xfrm>
            <a:off x="864037" y="3922038"/>
            <a:ext cx="617220" cy="617220"/>
          </a:xfrm>
          <a:prstGeom prst="rect">
            <a:avLst/>
          </a:prstGeom>
        </p:spPr>
      </p:pic>
      <p:sp>
        <p:nvSpPr>
          <p:cNvPr id="10" name="Text 5"/>
          <p:cNvSpPr/>
          <p:nvPr/>
        </p:nvSpPr>
        <p:spPr>
          <a:xfrm>
            <a:off x="1789867" y="4068604"/>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D7D4CC"/>
                </a:solidFill>
                <a:latin typeface="Comfortaa Bold" pitchFamily="34" charset="0"/>
                <a:ea typeface="Comfortaa Bold" pitchFamily="34" charset="-122"/>
                <a:cs typeface="Comfortaa Bold" pitchFamily="34" charset="-120"/>
              </a:rPr>
              <a:t>Giáo dục</a:t>
            </a:r>
            <a:endParaRPr lang="en-US" sz="2150" dirty="0"/>
          </a:p>
        </p:txBody>
      </p:sp>
      <p:sp>
        <p:nvSpPr>
          <p:cNvPr id="11" name="Text 6"/>
          <p:cNvSpPr/>
          <p:nvPr/>
        </p:nvSpPr>
        <p:spPr>
          <a:xfrm>
            <a:off x="1789867" y="4559618"/>
            <a:ext cx="5371028" cy="790099"/>
          </a:xfrm>
          <a:prstGeom prst="rect">
            <a:avLst/>
          </a:prstGeom>
          <a:noFill/>
          <a:ln/>
        </p:spPr>
        <p:txBody>
          <a:bodyPr wrap="squar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Đánh giá mức độ tương tác hoặc bối rối trong học tập từ xa.</a:t>
            </a:r>
            <a:endParaRPr lang="en-US" sz="1900" dirty="0"/>
          </a:p>
        </p:txBody>
      </p:sp>
      <p:pic>
        <p:nvPicPr>
          <p:cNvPr id="12" name="Image 3" descr="preencoded.png">    </p:cNvPr>
          <p:cNvPicPr>
            <a:picLocks noChangeAspect="1"/>
          </p:cNvPicPr>
          <p:nvPr/>
        </p:nvPicPr>
        <p:blipFill>
          <a:blip r:embed="rId4"/>
          <a:stretch>
            <a:fillRect/>
          </a:stretch>
        </p:blipFill>
        <p:spPr>
          <a:xfrm>
            <a:off x="7469505" y="3922038"/>
            <a:ext cx="617220" cy="617220"/>
          </a:xfrm>
          <a:prstGeom prst="rect">
            <a:avLst/>
          </a:prstGeom>
        </p:spPr>
      </p:pic>
      <p:sp>
        <p:nvSpPr>
          <p:cNvPr id="13" name="Text 7"/>
          <p:cNvSpPr/>
          <p:nvPr/>
        </p:nvSpPr>
        <p:spPr>
          <a:xfrm>
            <a:off x="8395335" y="4068604"/>
            <a:ext cx="2822853" cy="342900"/>
          </a:xfrm>
          <a:prstGeom prst="rect">
            <a:avLst/>
          </a:prstGeom>
          <a:noFill/>
          <a:ln/>
        </p:spPr>
        <p:txBody>
          <a:bodyPr wrap="none" lIns="0" tIns="0" rIns="0" bIns="0" rtlCol="0" anchor="t"/>
          <a:lstStyle/>
          <a:p>
            <a:pPr algn="l" indent="0" marL="0">
              <a:lnSpc>
                <a:spcPts val="2700"/>
              </a:lnSpc>
              <a:buNone/>
            </a:pPr>
            <a:r>
              <a:rPr lang="en-US" sz="2150" b="1" dirty="0">
                <a:solidFill>
                  <a:srgbClr val="D7D4CC"/>
                </a:solidFill>
                <a:latin typeface="Comfortaa Bold" pitchFamily="34" charset="0"/>
                <a:ea typeface="Comfortaa Bold" pitchFamily="34" charset="-122"/>
                <a:cs typeface="Comfortaa Bold" pitchFamily="34" charset="-120"/>
              </a:rPr>
              <a:t>Chăm sóc Sức khỏe</a:t>
            </a:r>
            <a:endParaRPr lang="en-US" sz="2150" dirty="0"/>
          </a:p>
        </p:txBody>
      </p:sp>
      <p:sp>
        <p:nvSpPr>
          <p:cNvPr id="14" name="Text 8"/>
          <p:cNvSpPr/>
          <p:nvPr/>
        </p:nvSpPr>
        <p:spPr>
          <a:xfrm>
            <a:off x="8395335" y="4559618"/>
            <a:ext cx="5371028" cy="790099"/>
          </a:xfrm>
          <a:prstGeom prst="rect">
            <a:avLst/>
          </a:prstGeom>
          <a:noFill/>
          <a:ln/>
        </p:spPr>
        <p:txBody>
          <a:bodyPr wrap="squar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Theo dõi sự thay đổi tâm trạng để giám sát sức khỏe tâm thần (với sự đồng ý).</a:t>
            </a:r>
            <a:endParaRPr lang="en-US" sz="1900" dirty="0"/>
          </a:p>
        </p:txBody>
      </p:sp>
      <p:pic>
        <p:nvPicPr>
          <p:cNvPr id="15" name="Image 4" descr="preencoded.png">    </p:cNvPr>
          <p:cNvPicPr>
            <a:picLocks noChangeAspect="1"/>
          </p:cNvPicPr>
          <p:nvPr/>
        </p:nvPicPr>
        <p:blipFill>
          <a:blip r:embed="rId5"/>
          <a:stretch>
            <a:fillRect/>
          </a:stretch>
        </p:blipFill>
        <p:spPr>
          <a:xfrm>
            <a:off x="864037" y="5843468"/>
            <a:ext cx="617220" cy="617220"/>
          </a:xfrm>
          <a:prstGeom prst="rect">
            <a:avLst/>
          </a:prstGeom>
        </p:spPr>
      </p:pic>
      <p:sp>
        <p:nvSpPr>
          <p:cNvPr id="16" name="Text 9"/>
          <p:cNvSpPr/>
          <p:nvPr/>
        </p:nvSpPr>
        <p:spPr>
          <a:xfrm>
            <a:off x="1789867" y="5990034"/>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D7D4CC"/>
                </a:solidFill>
                <a:latin typeface="Comfortaa Bold" pitchFamily="34" charset="0"/>
                <a:ea typeface="Comfortaa Bold" pitchFamily="34" charset="-122"/>
                <a:cs typeface="Comfortaa Bold" pitchFamily="34" charset="-120"/>
              </a:rPr>
              <a:t>Người máy</a:t>
            </a:r>
            <a:endParaRPr lang="en-US" sz="2150" dirty="0"/>
          </a:p>
        </p:txBody>
      </p:sp>
      <p:sp>
        <p:nvSpPr>
          <p:cNvPr id="17" name="Text 10"/>
          <p:cNvSpPr/>
          <p:nvPr/>
        </p:nvSpPr>
        <p:spPr>
          <a:xfrm>
            <a:off x="1789867" y="6481048"/>
            <a:ext cx="5371028" cy="790099"/>
          </a:xfrm>
          <a:prstGeom prst="rect">
            <a:avLst/>
          </a:prstGeom>
          <a:noFill/>
          <a:ln/>
        </p:spPr>
        <p:txBody>
          <a:bodyPr wrap="squar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Cho phép người máy có hành vi nhận thức xã hội.</a:t>
            </a:r>
            <a:endParaRPr lang="en-US" sz="1900" dirty="0"/>
          </a:p>
        </p:txBody>
      </p:sp>
      <p:pic>
        <p:nvPicPr>
          <p:cNvPr id="18" name="Image 5" descr="preencoded.png">    </p:cNvPr>
          <p:cNvPicPr>
            <a:picLocks noChangeAspect="1"/>
          </p:cNvPicPr>
          <p:nvPr/>
        </p:nvPicPr>
        <p:blipFill>
          <a:blip r:embed="rId6"/>
          <a:stretch>
            <a:fillRect/>
          </a:stretch>
        </p:blipFill>
        <p:spPr>
          <a:xfrm>
            <a:off x="7469505" y="5843468"/>
            <a:ext cx="617220" cy="617220"/>
          </a:xfrm>
          <a:prstGeom prst="rect">
            <a:avLst/>
          </a:prstGeom>
        </p:spPr>
      </p:pic>
      <p:sp>
        <p:nvSpPr>
          <p:cNvPr id="19" name="Text 11"/>
          <p:cNvSpPr/>
          <p:nvPr/>
        </p:nvSpPr>
        <p:spPr>
          <a:xfrm>
            <a:off x="8395335" y="5990034"/>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D7D4CC"/>
                </a:solidFill>
                <a:latin typeface="Comfortaa Bold" pitchFamily="34" charset="0"/>
                <a:ea typeface="Comfortaa Bold" pitchFamily="34" charset="-122"/>
                <a:cs typeface="Comfortaa Bold" pitchFamily="34" charset="-120"/>
              </a:rPr>
              <a:t>Giải trí &amp; Trò chơi</a:t>
            </a:r>
            <a:endParaRPr lang="en-US" sz="2150" dirty="0"/>
          </a:p>
        </p:txBody>
      </p:sp>
      <p:sp>
        <p:nvSpPr>
          <p:cNvPr id="20" name="Text 12"/>
          <p:cNvSpPr/>
          <p:nvPr/>
        </p:nvSpPr>
        <p:spPr>
          <a:xfrm>
            <a:off x="8395335" y="6481048"/>
            <a:ext cx="5371028" cy="790099"/>
          </a:xfrm>
          <a:prstGeom prst="rect">
            <a:avLst/>
          </a:prstGeom>
          <a:noFill/>
          <a:ln/>
        </p:spPr>
        <p:txBody>
          <a:bodyPr wrap="squar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Điều khiển avatar hoặc phản ứng trong trò chơi.</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0553"/>
          </a:xfrm>
          <a:prstGeom prst="rect">
            <a:avLst/>
          </a:prstGeom>
        </p:spPr>
      </p:pic>
      <p:sp>
        <p:nvSpPr>
          <p:cNvPr id="3" name="Text 0"/>
          <p:cNvSpPr/>
          <p:nvPr/>
        </p:nvSpPr>
        <p:spPr>
          <a:xfrm>
            <a:off x="6170176" y="537210"/>
            <a:ext cx="6078617" cy="434102"/>
          </a:xfrm>
          <a:prstGeom prst="rect">
            <a:avLst/>
          </a:prstGeom>
          <a:noFill/>
          <a:ln/>
        </p:spPr>
        <p:txBody>
          <a:bodyPr wrap="none" lIns="0" tIns="0" rIns="0" bIns="0" rtlCol="0" anchor="t"/>
          <a:lstStyle/>
          <a:p>
            <a:pPr algn="l" indent="0" marL="0">
              <a:lnSpc>
                <a:spcPts val="3400"/>
              </a:lnSpc>
              <a:buNone/>
            </a:pPr>
            <a:r>
              <a:rPr lang="en-US" sz="2700" b="1" dirty="0">
                <a:solidFill>
                  <a:srgbClr val="FFE14D"/>
                </a:solidFill>
                <a:latin typeface="Comfortaa Bold" pitchFamily="34" charset="0"/>
                <a:ea typeface="Comfortaa Bold" pitchFamily="34" charset="-122"/>
                <a:cs typeface="Comfortaa Bold" pitchFamily="34" charset="-120"/>
              </a:rPr>
              <a:t>Cách Thức Hoạt Động Của Dự Án</a:t>
            </a:r>
            <a:endParaRPr lang="en-US" sz="2700" dirty="0"/>
          </a:p>
        </p:txBody>
      </p:sp>
      <p:sp>
        <p:nvSpPr>
          <p:cNvPr id="4" name="Text 1"/>
          <p:cNvSpPr/>
          <p:nvPr/>
        </p:nvSpPr>
        <p:spPr>
          <a:xfrm>
            <a:off x="6170176" y="1191101"/>
            <a:ext cx="7776448" cy="312539"/>
          </a:xfrm>
          <a:prstGeom prst="rect">
            <a:avLst/>
          </a:prstGeom>
          <a:noFill/>
          <a:ln/>
        </p:spPr>
        <p:txBody>
          <a:bodyPr wrap="none" lIns="0" tIns="0" rIns="0" bIns="0" rtlCol="0" anchor="t"/>
          <a:lstStyle/>
          <a:p>
            <a:pPr algn="l" indent="0" marL="0">
              <a:lnSpc>
                <a:spcPts val="2450"/>
              </a:lnSpc>
              <a:buNone/>
            </a:pPr>
            <a:r>
              <a:rPr lang="en-US" sz="1500" dirty="0">
                <a:solidFill>
                  <a:srgbClr val="D7D4CC"/>
                </a:solidFill>
                <a:latin typeface="Raleway Medium" pitchFamily="34" charset="0"/>
                <a:ea typeface="Raleway Medium" pitchFamily="34" charset="-122"/>
                <a:cs typeface="Raleway Medium" pitchFamily="34" charset="-120"/>
              </a:rPr>
              <a:t>Hệ thống xử lý các bước từ phát hiện khuôn mặt đến dự đoán cảm xúc.</a:t>
            </a:r>
            <a:endParaRPr lang="en-US" sz="1500" dirty="0"/>
          </a:p>
        </p:txBody>
      </p:sp>
      <p:pic>
        <p:nvPicPr>
          <p:cNvPr id="5" name="Image 1" descr="preencoded.png">    </p:cNvPr>
          <p:cNvPicPr>
            <a:picLocks noChangeAspect="1"/>
          </p:cNvPicPr>
          <p:nvPr/>
        </p:nvPicPr>
        <p:blipFill>
          <a:blip r:embed="rId2"/>
          <a:stretch>
            <a:fillRect/>
          </a:stretch>
        </p:blipFill>
        <p:spPr>
          <a:xfrm>
            <a:off x="6170176" y="1723430"/>
            <a:ext cx="586026" cy="1143000"/>
          </a:xfrm>
          <a:prstGeom prst="rect">
            <a:avLst/>
          </a:prstGeom>
        </p:spPr>
      </p:pic>
      <p:sp>
        <p:nvSpPr>
          <p:cNvPr id="6" name="Text 2"/>
          <p:cNvSpPr/>
          <p:nvPr/>
        </p:nvSpPr>
        <p:spPr>
          <a:xfrm>
            <a:off x="6951464" y="1918692"/>
            <a:ext cx="2354699" cy="271224"/>
          </a:xfrm>
          <a:prstGeom prst="rect">
            <a:avLst/>
          </a:prstGeom>
          <a:noFill/>
          <a:ln/>
        </p:spPr>
        <p:txBody>
          <a:bodyPr wrap="none" lIns="0" tIns="0" rIns="0" bIns="0" rtlCol="0" anchor="t"/>
          <a:lstStyle/>
          <a:p>
            <a:pPr algn="l" indent="0" marL="0">
              <a:lnSpc>
                <a:spcPts val="2100"/>
              </a:lnSpc>
              <a:buNone/>
            </a:pPr>
            <a:r>
              <a:rPr lang="en-US" sz="1700" b="1" dirty="0">
                <a:solidFill>
                  <a:srgbClr val="D7D4CC"/>
                </a:solidFill>
                <a:latin typeface="Comfortaa Bold" pitchFamily="34" charset="0"/>
                <a:ea typeface="Comfortaa Bold" pitchFamily="34" charset="-122"/>
                <a:cs typeface="Comfortaa Bold" pitchFamily="34" charset="-120"/>
              </a:rPr>
              <a:t>Phát hiện khuôn mặt</a:t>
            </a:r>
            <a:endParaRPr lang="en-US" sz="1700" dirty="0"/>
          </a:p>
        </p:txBody>
      </p:sp>
      <p:sp>
        <p:nvSpPr>
          <p:cNvPr id="7" name="Text 3"/>
          <p:cNvSpPr/>
          <p:nvPr/>
        </p:nvSpPr>
        <p:spPr>
          <a:xfrm>
            <a:off x="6951464" y="2307074"/>
            <a:ext cx="6995160" cy="625078"/>
          </a:xfrm>
          <a:prstGeom prst="rect">
            <a:avLst/>
          </a:prstGeom>
          <a:noFill/>
          <a:ln/>
        </p:spPr>
        <p:txBody>
          <a:bodyPr wrap="square" lIns="0" tIns="0" rIns="0" bIns="0" rtlCol="0" anchor="t"/>
          <a:lstStyle/>
          <a:p>
            <a:pPr algn="l" indent="0" marL="0">
              <a:lnSpc>
                <a:spcPts val="2450"/>
              </a:lnSpc>
              <a:buNone/>
            </a:pPr>
            <a:r>
              <a:rPr lang="en-US" sz="1500" dirty="0">
                <a:solidFill>
                  <a:srgbClr val="D7D4CC"/>
                </a:solidFill>
                <a:latin typeface="Raleway Medium" pitchFamily="34" charset="0"/>
                <a:ea typeface="Raleway Medium" pitchFamily="34" charset="-122"/>
                <a:cs typeface="Raleway Medium" pitchFamily="34" charset="-120"/>
              </a:rPr>
              <a:t>Sử dụng bộ phát hiện khuôn mặt Haar Cascade để tìm khuôn mặt trong khung hình.</a:t>
            </a:r>
            <a:endParaRPr lang="en-US" sz="1500" dirty="0"/>
          </a:p>
        </p:txBody>
      </p:sp>
      <p:pic>
        <p:nvPicPr>
          <p:cNvPr id="8" name="Image 2" descr="preencoded.png">    </p:cNvPr>
          <p:cNvPicPr>
            <a:picLocks noChangeAspect="1"/>
          </p:cNvPicPr>
          <p:nvPr/>
        </p:nvPicPr>
        <p:blipFill>
          <a:blip r:embed="rId3"/>
          <a:stretch>
            <a:fillRect/>
          </a:stretch>
        </p:blipFill>
        <p:spPr>
          <a:xfrm>
            <a:off x="6463189" y="3322677"/>
            <a:ext cx="586026" cy="1143000"/>
          </a:xfrm>
          <a:prstGeom prst="rect">
            <a:avLst/>
          </a:prstGeom>
        </p:spPr>
      </p:pic>
      <p:sp>
        <p:nvSpPr>
          <p:cNvPr id="9" name="Text 4"/>
          <p:cNvSpPr/>
          <p:nvPr/>
        </p:nvSpPr>
        <p:spPr>
          <a:xfrm>
            <a:off x="7244477" y="3517940"/>
            <a:ext cx="2170748" cy="271224"/>
          </a:xfrm>
          <a:prstGeom prst="rect">
            <a:avLst/>
          </a:prstGeom>
          <a:noFill/>
          <a:ln/>
        </p:spPr>
        <p:txBody>
          <a:bodyPr wrap="none" lIns="0" tIns="0" rIns="0" bIns="0" rtlCol="0" anchor="t"/>
          <a:lstStyle/>
          <a:p>
            <a:pPr algn="l" indent="0" marL="0">
              <a:lnSpc>
                <a:spcPts val="2100"/>
              </a:lnSpc>
              <a:buNone/>
            </a:pPr>
            <a:r>
              <a:rPr lang="en-US" sz="1700" b="1" dirty="0">
                <a:solidFill>
                  <a:srgbClr val="D7D4CC"/>
                </a:solidFill>
                <a:latin typeface="Comfortaa Bold" pitchFamily="34" charset="0"/>
                <a:ea typeface="Comfortaa Bold" pitchFamily="34" charset="-122"/>
                <a:cs typeface="Comfortaa Bold" pitchFamily="34" charset="-120"/>
              </a:rPr>
              <a:t>Tiền xử lý hình ảnh</a:t>
            </a:r>
            <a:endParaRPr lang="en-US" sz="1700" dirty="0"/>
          </a:p>
        </p:txBody>
      </p:sp>
      <p:sp>
        <p:nvSpPr>
          <p:cNvPr id="10" name="Text 5"/>
          <p:cNvSpPr/>
          <p:nvPr/>
        </p:nvSpPr>
        <p:spPr>
          <a:xfrm>
            <a:off x="7244477" y="3906322"/>
            <a:ext cx="6702147" cy="625078"/>
          </a:xfrm>
          <a:prstGeom prst="rect">
            <a:avLst/>
          </a:prstGeom>
          <a:noFill/>
          <a:ln/>
        </p:spPr>
        <p:txBody>
          <a:bodyPr wrap="square" lIns="0" tIns="0" rIns="0" bIns="0" rtlCol="0" anchor="t"/>
          <a:lstStyle/>
          <a:p>
            <a:pPr algn="l" indent="0" marL="0">
              <a:lnSpc>
                <a:spcPts val="2450"/>
              </a:lnSpc>
              <a:buNone/>
            </a:pPr>
            <a:r>
              <a:rPr lang="en-US" sz="1500" dirty="0">
                <a:solidFill>
                  <a:srgbClr val="D7D4CC"/>
                </a:solidFill>
                <a:latin typeface="Raleway Medium" pitchFamily="34" charset="0"/>
                <a:ea typeface="Raleway Medium" pitchFamily="34" charset="-122"/>
                <a:cs typeface="Raleway Medium" pitchFamily="34" charset="-120"/>
              </a:rPr>
              <a:t>Vùng khuôn mặt được chuyển đổi sang ảnh xám và thay đổi kích thước thành 48x48.</a:t>
            </a:r>
            <a:endParaRPr lang="en-US" sz="1500" dirty="0"/>
          </a:p>
        </p:txBody>
      </p:sp>
      <p:pic>
        <p:nvPicPr>
          <p:cNvPr id="11" name="Image 3" descr="preencoded.png">    </p:cNvPr>
          <p:cNvPicPr>
            <a:picLocks noChangeAspect="1"/>
          </p:cNvPicPr>
          <p:nvPr/>
        </p:nvPicPr>
        <p:blipFill>
          <a:blip r:embed="rId4"/>
          <a:stretch>
            <a:fillRect/>
          </a:stretch>
        </p:blipFill>
        <p:spPr>
          <a:xfrm>
            <a:off x="6756202" y="4921925"/>
            <a:ext cx="586026" cy="1143000"/>
          </a:xfrm>
          <a:prstGeom prst="rect">
            <a:avLst/>
          </a:prstGeom>
        </p:spPr>
      </p:pic>
      <p:sp>
        <p:nvSpPr>
          <p:cNvPr id="12" name="Text 6"/>
          <p:cNvSpPr/>
          <p:nvPr/>
        </p:nvSpPr>
        <p:spPr>
          <a:xfrm>
            <a:off x="7537490" y="5117187"/>
            <a:ext cx="2170748" cy="271224"/>
          </a:xfrm>
          <a:prstGeom prst="rect">
            <a:avLst/>
          </a:prstGeom>
          <a:noFill/>
          <a:ln/>
        </p:spPr>
        <p:txBody>
          <a:bodyPr wrap="none" lIns="0" tIns="0" rIns="0" bIns="0" rtlCol="0" anchor="t"/>
          <a:lstStyle/>
          <a:p>
            <a:pPr algn="l" indent="0" marL="0">
              <a:lnSpc>
                <a:spcPts val="2100"/>
              </a:lnSpc>
              <a:buNone/>
            </a:pPr>
            <a:r>
              <a:rPr lang="en-US" sz="1700" b="1" dirty="0">
                <a:solidFill>
                  <a:srgbClr val="D7D4CC"/>
                </a:solidFill>
                <a:latin typeface="Comfortaa Bold" pitchFamily="34" charset="0"/>
                <a:ea typeface="Comfortaa Bold" pitchFamily="34" charset="-122"/>
                <a:cs typeface="Comfortaa Bold" pitchFamily="34" charset="-120"/>
              </a:rPr>
              <a:t>Dự đoán cảm xúc</a:t>
            </a:r>
            <a:endParaRPr lang="en-US" sz="1700" dirty="0"/>
          </a:p>
        </p:txBody>
      </p:sp>
      <p:sp>
        <p:nvSpPr>
          <p:cNvPr id="13" name="Text 7"/>
          <p:cNvSpPr/>
          <p:nvPr/>
        </p:nvSpPr>
        <p:spPr>
          <a:xfrm>
            <a:off x="7537490" y="5505569"/>
            <a:ext cx="6409134" cy="625078"/>
          </a:xfrm>
          <a:prstGeom prst="rect">
            <a:avLst/>
          </a:prstGeom>
          <a:noFill/>
          <a:ln/>
        </p:spPr>
        <p:txBody>
          <a:bodyPr wrap="square" lIns="0" tIns="0" rIns="0" bIns="0" rtlCol="0" anchor="t"/>
          <a:lstStyle/>
          <a:p>
            <a:pPr algn="l" indent="0" marL="0">
              <a:lnSpc>
                <a:spcPts val="2450"/>
              </a:lnSpc>
              <a:buNone/>
            </a:pPr>
            <a:r>
              <a:rPr lang="en-US" sz="1500" dirty="0">
                <a:solidFill>
                  <a:srgbClr val="D7D4CC"/>
                </a:solidFill>
                <a:latin typeface="Raleway Medium" pitchFamily="34" charset="0"/>
                <a:ea typeface="Raleway Medium" pitchFamily="34" charset="-122"/>
                <a:cs typeface="Raleway Medium" pitchFamily="34" charset="-120"/>
              </a:rPr>
              <a:t>Mô hình Mạng nơ-ron tích chập (CNN) dự đoán điểm softmax cho 7 loại cảm xúc.</a:t>
            </a:r>
            <a:endParaRPr lang="en-US" sz="1500" dirty="0"/>
          </a:p>
        </p:txBody>
      </p:sp>
      <p:pic>
        <p:nvPicPr>
          <p:cNvPr id="14" name="Image 4" descr="preencoded.png">    </p:cNvPr>
          <p:cNvPicPr>
            <a:picLocks noChangeAspect="1"/>
          </p:cNvPicPr>
          <p:nvPr/>
        </p:nvPicPr>
        <p:blipFill>
          <a:blip r:embed="rId5"/>
          <a:stretch>
            <a:fillRect/>
          </a:stretch>
        </p:blipFill>
        <p:spPr>
          <a:xfrm>
            <a:off x="7049333" y="6521172"/>
            <a:ext cx="586026" cy="1143000"/>
          </a:xfrm>
          <a:prstGeom prst="rect">
            <a:avLst/>
          </a:prstGeom>
        </p:spPr>
      </p:pic>
      <p:sp>
        <p:nvSpPr>
          <p:cNvPr id="15" name="Text 8"/>
          <p:cNvSpPr/>
          <p:nvPr/>
        </p:nvSpPr>
        <p:spPr>
          <a:xfrm>
            <a:off x="7830622" y="6716435"/>
            <a:ext cx="2170748" cy="271224"/>
          </a:xfrm>
          <a:prstGeom prst="rect">
            <a:avLst/>
          </a:prstGeom>
          <a:noFill/>
          <a:ln/>
        </p:spPr>
        <p:txBody>
          <a:bodyPr wrap="none" lIns="0" tIns="0" rIns="0" bIns="0" rtlCol="0" anchor="t"/>
          <a:lstStyle/>
          <a:p>
            <a:pPr algn="l" indent="0" marL="0">
              <a:lnSpc>
                <a:spcPts val="2100"/>
              </a:lnSpc>
              <a:buNone/>
            </a:pPr>
            <a:r>
              <a:rPr lang="en-US" sz="1700" b="1" dirty="0">
                <a:solidFill>
                  <a:srgbClr val="D7D4CC"/>
                </a:solidFill>
                <a:latin typeface="Comfortaa Bold" pitchFamily="34" charset="0"/>
                <a:ea typeface="Comfortaa Bold" pitchFamily="34" charset="-122"/>
                <a:cs typeface="Comfortaa Bold" pitchFamily="34" charset="-120"/>
              </a:rPr>
              <a:t>Hiển thị kết quả</a:t>
            </a:r>
            <a:endParaRPr lang="en-US" sz="1700" dirty="0"/>
          </a:p>
        </p:txBody>
      </p:sp>
      <p:sp>
        <p:nvSpPr>
          <p:cNvPr id="16" name="Text 9"/>
          <p:cNvSpPr/>
          <p:nvPr/>
        </p:nvSpPr>
        <p:spPr>
          <a:xfrm>
            <a:off x="7830622" y="7104817"/>
            <a:ext cx="6116003" cy="312539"/>
          </a:xfrm>
          <a:prstGeom prst="rect">
            <a:avLst/>
          </a:prstGeom>
          <a:noFill/>
          <a:ln/>
        </p:spPr>
        <p:txBody>
          <a:bodyPr wrap="none" lIns="0" tIns="0" rIns="0" bIns="0" rtlCol="0" anchor="t"/>
          <a:lstStyle/>
          <a:p>
            <a:pPr algn="l" indent="0" marL="0">
              <a:lnSpc>
                <a:spcPts val="2450"/>
              </a:lnSpc>
              <a:buNone/>
            </a:pPr>
            <a:r>
              <a:rPr lang="en-US" sz="1500" dirty="0">
                <a:solidFill>
                  <a:srgbClr val="D7D4CC"/>
                </a:solidFill>
                <a:latin typeface="Raleway Medium" pitchFamily="34" charset="0"/>
                <a:ea typeface="Raleway Medium" pitchFamily="34" charset="-122"/>
                <a:cs typeface="Raleway Medium" pitchFamily="34" charset="-120"/>
              </a:rPr>
              <a:t>Lớp có điểm cao nhất được hiển thị dưới dạng cảm xúc dự đoán.</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9624" y="628293"/>
            <a:ext cx="7175778" cy="507802"/>
          </a:xfrm>
          <a:prstGeom prst="rect">
            <a:avLst/>
          </a:prstGeom>
          <a:noFill/>
          <a:ln/>
        </p:spPr>
        <p:txBody>
          <a:bodyPr wrap="none" lIns="0" tIns="0" rIns="0" bIns="0" rtlCol="0" anchor="t"/>
          <a:lstStyle/>
          <a:p>
            <a:pPr algn="l" indent="0" marL="0">
              <a:lnSpc>
                <a:spcPts val="3950"/>
              </a:lnSpc>
              <a:buNone/>
            </a:pPr>
            <a:r>
              <a:rPr lang="en-US" sz="3150" b="1" dirty="0">
                <a:solidFill>
                  <a:srgbClr val="FFE14D"/>
                </a:solidFill>
                <a:latin typeface="Comfortaa Bold" pitchFamily="34" charset="0"/>
                <a:ea typeface="Comfortaa Bold" pitchFamily="34" charset="-122"/>
                <a:cs typeface="Comfortaa Bold" pitchFamily="34" charset="-120"/>
              </a:rPr>
              <a:t>Quy Trình Huấn Luyện &amp; Kỹ Thuật</a:t>
            </a:r>
            <a:endParaRPr lang="en-US" sz="3150" dirty="0"/>
          </a:p>
        </p:txBody>
      </p:sp>
      <p:sp>
        <p:nvSpPr>
          <p:cNvPr id="3" name="Text 1"/>
          <p:cNvSpPr/>
          <p:nvPr/>
        </p:nvSpPr>
        <p:spPr>
          <a:xfrm>
            <a:off x="799624" y="1621512"/>
            <a:ext cx="3190042" cy="380762"/>
          </a:xfrm>
          <a:prstGeom prst="rect">
            <a:avLst/>
          </a:prstGeom>
          <a:noFill/>
          <a:ln/>
        </p:spPr>
        <p:txBody>
          <a:bodyPr wrap="none" lIns="0" tIns="0" rIns="0" bIns="0" rtlCol="0" anchor="t"/>
          <a:lstStyle/>
          <a:p>
            <a:pPr algn="l" indent="0" marL="0">
              <a:lnSpc>
                <a:spcPts val="2950"/>
              </a:lnSpc>
              <a:buNone/>
            </a:pPr>
            <a:r>
              <a:rPr lang="en-US" sz="2350" b="1" dirty="0">
                <a:solidFill>
                  <a:srgbClr val="FFE14D"/>
                </a:solidFill>
                <a:latin typeface="Comfortaa Bold" pitchFamily="34" charset="0"/>
                <a:ea typeface="Comfortaa Bold" pitchFamily="34" charset="-122"/>
                <a:cs typeface="Comfortaa Bold" pitchFamily="34" charset="-120"/>
              </a:rPr>
              <a:t>Tập dữ liệu FER-2013</a:t>
            </a:r>
            <a:endParaRPr lang="en-US" sz="2350" dirty="0"/>
          </a:p>
        </p:txBody>
      </p:sp>
      <p:sp>
        <p:nvSpPr>
          <p:cNvPr id="4" name="Text 2"/>
          <p:cNvSpPr/>
          <p:nvPr/>
        </p:nvSpPr>
        <p:spPr>
          <a:xfrm>
            <a:off x="799624" y="2230755"/>
            <a:ext cx="6236851" cy="365522"/>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D4CC"/>
                </a:solidFill>
                <a:latin typeface="Raleway Medium" pitchFamily="34" charset="0"/>
                <a:ea typeface="Raleway Medium" pitchFamily="34" charset="-122"/>
                <a:cs typeface="Raleway Medium" pitchFamily="34" charset="-120"/>
              </a:rPr>
              <a:t>Nguồn: Kaggle.</a:t>
            </a:r>
            <a:endParaRPr lang="en-US" sz="1750" dirty="0"/>
          </a:p>
        </p:txBody>
      </p:sp>
      <p:sp>
        <p:nvSpPr>
          <p:cNvPr id="5" name="Text 3"/>
          <p:cNvSpPr/>
          <p:nvPr/>
        </p:nvSpPr>
        <p:spPr>
          <a:xfrm>
            <a:off x="799624" y="2676168"/>
            <a:ext cx="6236851" cy="365522"/>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D4CC"/>
                </a:solidFill>
                <a:latin typeface="Raleway Medium" pitchFamily="34" charset="0"/>
                <a:ea typeface="Raleway Medium" pitchFamily="34" charset="-122"/>
                <a:cs typeface="Raleway Medium" pitchFamily="34" charset="-120"/>
              </a:rPr>
              <a:t>Định dạng ban đầu: CSV với chuỗi pixel.</a:t>
            </a:r>
            <a:endParaRPr lang="en-US" sz="1750" dirty="0"/>
          </a:p>
        </p:txBody>
      </p:sp>
      <p:sp>
        <p:nvSpPr>
          <p:cNvPr id="6" name="Text 4"/>
          <p:cNvSpPr/>
          <p:nvPr/>
        </p:nvSpPr>
        <p:spPr>
          <a:xfrm>
            <a:off x="799624" y="3121581"/>
            <a:ext cx="6236851" cy="731044"/>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7D4CC"/>
                </a:solidFill>
                <a:latin typeface="Raleway Medium" pitchFamily="34" charset="0"/>
                <a:ea typeface="Raleway Medium" pitchFamily="34" charset="-122"/>
                <a:cs typeface="Raleway Medium" pitchFamily="34" charset="-120"/>
              </a:rPr>
              <a:t>Chuyển đổi CSV sang hình ảnh PNG và tổ chức thành các thư mục dữ liệu/train/ và dữ liệu/test/.</a:t>
            </a:r>
            <a:endParaRPr lang="en-US" sz="1750" dirty="0"/>
          </a:p>
        </p:txBody>
      </p:sp>
      <p:sp>
        <p:nvSpPr>
          <p:cNvPr id="7" name="Text 5"/>
          <p:cNvSpPr/>
          <p:nvPr/>
        </p:nvSpPr>
        <p:spPr>
          <a:xfrm>
            <a:off x="799624" y="3932515"/>
            <a:ext cx="6236851" cy="365522"/>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D4CC"/>
                </a:solidFill>
                <a:latin typeface="Raleway Medium" pitchFamily="34" charset="0"/>
                <a:ea typeface="Raleway Medium" pitchFamily="34" charset="-122"/>
                <a:cs typeface="Raleway Medium" pitchFamily="34" charset="-120"/>
              </a:rPr>
              <a:t>Kích thước tập huấn luyện/xác thực: 28709/7178.</a:t>
            </a:r>
            <a:endParaRPr lang="en-US" sz="1750" dirty="0"/>
          </a:p>
        </p:txBody>
      </p:sp>
      <p:sp>
        <p:nvSpPr>
          <p:cNvPr id="8" name="Text 6"/>
          <p:cNvSpPr/>
          <p:nvPr/>
        </p:nvSpPr>
        <p:spPr>
          <a:xfrm>
            <a:off x="799624" y="4526518"/>
            <a:ext cx="3046333" cy="380762"/>
          </a:xfrm>
          <a:prstGeom prst="rect">
            <a:avLst/>
          </a:prstGeom>
          <a:noFill/>
          <a:ln/>
        </p:spPr>
        <p:txBody>
          <a:bodyPr wrap="none" lIns="0" tIns="0" rIns="0" bIns="0" rtlCol="0" anchor="t"/>
          <a:lstStyle/>
          <a:p>
            <a:pPr algn="l" indent="0" marL="0">
              <a:lnSpc>
                <a:spcPts val="2950"/>
              </a:lnSpc>
              <a:buNone/>
            </a:pPr>
            <a:r>
              <a:rPr lang="en-US" sz="2350" b="1" dirty="0">
                <a:solidFill>
                  <a:srgbClr val="FFE14D"/>
                </a:solidFill>
                <a:latin typeface="Comfortaa Bold" pitchFamily="34" charset="0"/>
                <a:ea typeface="Comfortaa Bold" pitchFamily="34" charset="-122"/>
                <a:cs typeface="Comfortaa Bold" pitchFamily="34" charset="-120"/>
              </a:rPr>
              <a:t>Tải dữ liệu</a:t>
            </a:r>
            <a:endParaRPr lang="en-US" sz="2350" dirty="0"/>
          </a:p>
        </p:txBody>
      </p:sp>
      <p:sp>
        <p:nvSpPr>
          <p:cNvPr id="9" name="Text 7"/>
          <p:cNvSpPr/>
          <p:nvPr/>
        </p:nvSpPr>
        <p:spPr>
          <a:xfrm>
            <a:off x="799624" y="5135761"/>
            <a:ext cx="6236851" cy="365522"/>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D4CC"/>
                </a:solidFill>
                <a:latin typeface="Raleway Medium" pitchFamily="34" charset="0"/>
                <a:ea typeface="Raleway Medium" pitchFamily="34" charset="-122"/>
                <a:cs typeface="Raleway Medium" pitchFamily="34" charset="-120"/>
              </a:rPr>
              <a:t>Sử dụng ImageDataGenerator với rescale=1./255.</a:t>
            </a:r>
            <a:endParaRPr lang="en-US" sz="1750" dirty="0"/>
          </a:p>
        </p:txBody>
      </p:sp>
      <p:sp>
        <p:nvSpPr>
          <p:cNvPr id="10" name="Text 8"/>
          <p:cNvSpPr/>
          <p:nvPr/>
        </p:nvSpPr>
        <p:spPr>
          <a:xfrm>
            <a:off x="799624" y="5581174"/>
            <a:ext cx="6236851" cy="731044"/>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7D4CC"/>
                </a:solidFill>
                <a:latin typeface="Raleway Medium" pitchFamily="34" charset="0"/>
                <a:ea typeface="Raleway Medium" pitchFamily="34" charset="-122"/>
                <a:cs typeface="Raleway Medium" pitchFamily="34" charset="-120"/>
              </a:rPr>
              <a:t>Đầu vào ảnh xám với target_size=(48, 48) và class_mode='categorical'.</a:t>
            </a:r>
            <a:endParaRPr lang="en-US" sz="1750" dirty="0"/>
          </a:p>
        </p:txBody>
      </p:sp>
      <p:pic>
        <p:nvPicPr>
          <p:cNvPr id="11" name="Image 0" descr="preencoded.png">    </p:cNvPr>
          <p:cNvPicPr>
            <a:picLocks noChangeAspect="1"/>
          </p:cNvPicPr>
          <p:nvPr/>
        </p:nvPicPr>
        <p:blipFill>
          <a:blip r:embed="rId1"/>
          <a:stretch>
            <a:fillRect/>
          </a:stretch>
        </p:blipFill>
        <p:spPr>
          <a:xfrm>
            <a:off x="7601545" y="1649968"/>
            <a:ext cx="6236851" cy="623685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5315"/>
          </a:xfrm>
          <a:prstGeom prst="rect">
            <a:avLst/>
          </a:prstGeom>
        </p:spPr>
      </p:pic>
      <p:sp>
        <p:nvSpPr>
          <p:cNvPr id="3" name="Text 0"/>
          <p:cNvSpPr/>
          <p:nvPr/>
        </p:nvSpPr>
        <p:spPr>
          <a:xfrm>
            <a:off x="673537" y="529233"/>
            <a:ext cx="4230053" cy="427673"/>
          </a:xfrm>
          <a:prstGeom prst="rect">
            <a:avLst/>
          </a:prstGeom>
          <a:noFill/>
          <a:ln/>
        </p:spPr>
        <p:txBody>
          <a:bodyPr wrap="none" lIns="0" tIns="0" rIns="0" bIns="0" rtlCol="0" anchor="t"/>
          <a:lstStyle/>
          <a:p>
            <a:pPr algn="l" indent="0" marL="0">
              <a:lnSpc>
                <a:spcPts val="3350"/>
              </a:lnSpc>
              <a:buNone/>
            </a:pPr>
            <a:r>
              <a:rPr lang="en-US" sz="2650" b="1" dirty="0">
                <a:solidFill>
                  <a:srgbClr val="FFE14D"/>
                </a:solidFill>
                <a:latin typeface="Comfortaa Bold" pitchFamily="34" charset="0"/>
                <a:ea typeface="Comfortaa Bold" pitchFamily="34" charset="-122"/>
                <a:cs typeface="Comfortaa Bold" pitchFamily="34" charset="-120"/>
              </a:rPr>
              <a:t>Kiến Trúc Mô Hình CNN</a:t>
            </a:r>
            <a:endParaRPr lang="en-US" sz="2650" dirty="0"/>
          </a:p>
        </p:txBody>
      </p:sp>
      <p:sp>
        <p:nvSpPr>
          <p:cNvPr id="4" name="Text 1"/>
          <p:cNvSpPr/>
          <p:nvPr/>
        </p:nvSpPr>
        <p:spPr>
          <a:xfrm>
            <a:off x="673537" y="1173361"/>
            <a:ext cx="7796927" cy="307777"/>
          </a:xfrm>
          <a:prstGeom prst="rect">
            <a:avLst/>
          </a:prstGeom>
          <a:noFill/>
          <a:ln/>
        </p:spPr>
        <p:txBody>
          <a:bodyPr wrap="none" lIns="0" tIns="0" rIns="0" bIns="0" rtlCol="0" anchor="t"/>
          <a:lstStyle/>
          <a:p>
            <a:pPr algn="l" indent="0" marL="0">
              <a:lnSpc>
                <a:spcPts val="2400"/>
              </a:lnSpc>
              <a:buNone/>
            </a:pPr>
            <a:r>
              <a:rPr lang="en-US" sz="1500" dirty="0">
                <a:solidFill>
                  <a:srgbClr val="D7D4CC"/>
                </a:solidFill>
                <a:latin typeface="Raleway Medium" pitchFamily="34" charset="0"/>
                <a:ea typeface="Raleway Medium" pitchFamily="34" charset="-122"/>
                <a:cs typeface="Raleway Medium" pitchFamily="34" charset="-120"/>
              </a:rPr>
              <a:t>Một kiến trúc Keras Sequential hiệu quả để phân loại cảm xúc.</a:t>
            </a:r>
            <a:endParaRPr lang="en-US" sz="1500" dirty="0"/>
          </a:p>
        </p:txBody>
      </p:sp>
      <p:sp>
        <p:nvSpPr>
          <p:cNvPr id="5" name="Text 2"/>
          <p:cNvSpPr/>
          <p:nvPr/>
        </p:nvSpPr>
        <p:spPr>
          <a:xfrm>
            <a:off x="673537" y="1697593"/>
            <a:ext cx="192405" cy="240506"/>
          </a:xfrm>
          <a:prstGeom prst="rect">
            <a:avLst/>
          </a:prstGeom>
          <a:noFill/>
          <a:ln/>
        </p:spPr>
        <p:txBody>
          <a:bodyPr wrap="none" lIns="0" tIns="0" rIns="0" bIns="0" rtlCol="0" anchor="t"/>
          <a:lstStyle/>
          <a:p>
            <a:pPr algn="l" indent="0" marL="0">
              <a:lnSpc>
                <a:spcPts val="2400"/>
              </a:lnSpc>
              <a:buNone/>
            </a:pPr>
            <a:r>
              <a:rPr lang="en-US" sz="1500" dirty="0">
                <a:solidFill>
                  <a:srgbClr val="D7D4CC"/>
                </a:solidFill>
                <a:latin typeface="Comfortaa Light" pitchFamily="34" charset="0"/>
                <a:ea typeface="Comfortaa Light" pitchFamily="34" charset="-122"/>
                <a:cs typeface="Comfortaa Light" pitchFamily="34" charset="-120"/>
              </a:rPr>
              <a:t>01</a:t>
            </a:r>
            <a:endParaRPr lang="en-US" sz="1500" dirty="0"/>
          </a:p>
        </p:txBody>
      </p:sp>
      <p:sp>
        <p:nvSpPr>
          <p:cNvPr id="6" name="Shape 3"/>
          <p:cNvSpPr/>
          <p:nvPr/>
        </p:nvSpPr>
        <p:spPr>
          <a:xfrm>
            <a:off x="673537" y="2001798"/>
            <a:ext cx="7796927" cy="22860"/>
          </a:xfrm>
          <a:prstGeom prst="rect">
            <a:avLst/>
          </a:prstGeom>
          <a:solidFill>
            <a:srgbClr val="FFE14D"/>
          </a:solidFill>
          <a:ln/>
        </p:spPr>
      </p:sp>
      <p:sp>
        <p:nvSpPr>
          <p:cNvPr id="7" name="Text 4"/>
          <p:cNvSpPr/>
          <p:nvPr/>
        </p:nvSpPr>
        <p:spPr>
          <a:xfrm>
            <a:off x="673537" y="2143720"/>
            <a:ext cx="2138363" cy="267295"/>
          </a:xfrm>
          <a:prstGeom prst="rect">
            <a:avLst/>
          </a:prstGeom>
          <a:noFill/>
          <a:ln/>
        </p:spPr>
        <p:txBody>
          <a:bodyPr wrap="none" lIns="0" tIns="0" rIns="0" bIns="0" rtlCol="0" anchor="t"/>
          <a:lstStyle/>
          <a:p>
            <a:pPr algn="l" indent="0" marL="0">
              <a:lnSpc>
                <a:spcPts val="2100"/>
              </a:lnSpc>
              <a:buNone/>
            </a:pPr>
            <a:r>
              <a:rPr lang="en-US" sz="1650" b="1" dirty="0">
                <a:solidFill>
                  <a:srgbClr val="D7D4CC"/>
                </a:solidFill>
                <a:latin typeface="Comfortaa Bold" pitchFamily="34" charset="0"/>
                <a:ea typeface="Comfortaa Bold" pitchFamily="34" charset="-122"/>
                <a:cs typeface="Comfortaa Bold" pitchFamily="34" charset="-120"/>
              </a:rPr>
              <a:t>Đầu vào</a:t>
            </a:r>
            <a:endParaRPr lang="en-US" sz="1650" dirty="0"/>
          </a:p>
        </p:txBody>
      </p:sp>
      <p:sp>
        <p:nvSpPr>
          <p:cNvPr id="8" name="Text 5"/>
          <p:cNvSpPr/>
          <p:nvPr/>
        </p:nvSpPr>
        <p:spPr>
          <a:xfrm>
            <a:off x="673537" y="2526387"/>
            <a:ext cx="7796927" cy="307777"/>
          </a:xfrm>
          <a:prstGeom prst="rect">
            <a:avLst/>
          </a:prstGeom>
          <a:noFill/>
          <a:ln/>
        </p:spPr>
        <p:txBody>
          <a:bodyPr wrap="none" lIns="0" tIns="0" rIns="0" bIns="0" rtlCol="0" anchor="t"/>
          <a:lstStyle/>
          <a:p>
            <a:pPr algn="l" indent="0" marL="0">
              <a:lnSpc>
                <a:spcPts val="2400"/>
              </a:lnSpc>
              <a:buNone/>
            </a:pPr>
            <a:r>
              <a:rPr lang="en-US" sz="1500" dirty="0">
                <a:solidFill>
                  <a:srgbClr val="D7D4CC"/>
                </a:solidFill>
                <a:latin typeface="Raleway Medium" pitchFamily="34" charset="0"/>
                <a:ea typeface="Raleway Medium" pitchFamily="34" charset="-122"/>
                <a:cs typeface="Raleway Medium" pitchFamily="34" charset="-120"/>
              </a:rPr>
              <a:t>(48, 48, 1) ảnh xám.</a:t>
            </a:r>
            <a:endParaRPr lang="en-US" sz="1500" dirty="0"/>
          </a:p>
        </p:txBody>
      </p:sp>
      <p:sp>
        <p:nvSpPr>
          <p:cNvPr id="9" name="Text 6"/>
          <p:cNvSpPr/>
          <p:nvPr/>
        </p:nvSpPr>
        <p:spPr>
          <a:xfrm>
            <a:off x="673537" y="3170873"/>
            <a:ext cx="192405" cy="240506"/>
          </a:xfrm>
          <a:prstGeom prst="rect">
            <a:avLst/>
          </a:prstGeom>
          <a:noFill/>
          <a:ln/>
        </p:spPr>
        <p:txBody>
          <a:bodyPr wrap="none" lIns="0" tIns="0" rIns="0" bIns="0" rtlCol="0" anchor="t"/>
          <a:lstStyle/>
          <a:p>
            <a:pPr algn="l" indent="0" marL="0">
              <a:lnSpc>
                <a:spcPts val="2400"/>
              </a:lnSpc>
              <a:buNone/>
            </a:pPr>
            <a:r>
              <a:rPr lang="en-US" sz="1500" dirty="0">
                <a:solidFill>
                  <a:srgbClr val="D7D4CC"/>
                </a:solidFill>
                <a:latin typeface="Comfortaa Light" pitchFamily="34" charset="0"/>
                <a:ea typeface="Comfortaa Light" pitchFamily="34" charset="-122"/>
                <a:cs typeface="Comfortaa Light" pitchFamily="34" charset="-120"/>
              </a:rPr>
              <a:t>02</a:t>
            </a:r>
            <a:endParaRPr lang="en-US" sz="1500" dirty="0"/>
          </a:p>
        </p:txBody>
      </p:sp>
      <p:sp>
        <p:nvSpPr>
          <p:cNvPr id="10" name="Shape 7"/>
          <p:cNvSpPr/>
          <p:nvPr/>
        </p:nvSpPr>
        <p:spPr>
          <a:xfrm>
            <a:off x="673537" y="3475077"/>
            <a:ext cx="7796927" cy="22860"/>
          </a:xfrm>
          <a:prstGeom prst="rect">
            <a:avLst/>
          </a:prstGeom>
          <a:solidFill>
            <a:srgbClr val="FFE14D"/>
          </a:solidFill>
          <a:ln/>
        </p:spPr>
      </p:sp>
      <p:sp>
        <p:nvSpPr>
          <p:cNvPr id="11" name="Text 8"/>
          <p:cNvSpPr/>
          <p:nvPr/>
        </p:nvSpPr>
        <p:spPr>
          <a:xfrm>
            <a:off x="673537" y="3617000"/>
            <a:ext cx="2138363" cy="267295"/>
          </a:xfrm>
          <a:prstGeom prst="rect">
            <a:avLst/>
          </a:prstGeom>
          <a:noFill/>
          <a:ln/>
        </p:spPr>
        <p:txBody>
          <a:bodyPr wrap="none" lIns="0" tIns="0" rIns="0" bIns="0" rtlCol="0" anchor="t"/>
          <a:lstStyle/>
          <a:p>
            <a:pPr algn="l" indent="0" marL="0">
              <a:lnSpc>
                <a:spcPts val="2100"/>
              </a:lnSpc>
              <a:buNone/>
            </a:pPr>
            <a:r>
              <a:rPr lang="en-US" sz="1650" b="1" dirty="0">
                <a:solidFill>
                  <a:srgbClr val="D7D4CC"/>
                </a:solidFill>
                <a:latin typeface="Comfortaa Bold" pitchFamily="34" charset="0"/>
                <a:ea typeface="Comfortaa Bold" pitchFamily="34" charset="-122"/>
                <a:cs typeface="Comfortaa Bold" pitchFamily="34" charset="-120"/>
              </a:rPr>
              <a:t>Lớp Tích chập</a:t>
            </a:r>
            <a:endParaRPr lang="en-US" sz="1650" dirty="0"/>
          </a:p>
        </p:txBody>
      </p:sp>
      <p:sp>
        <p:nvSpPr>
          <p:cNvPr id="12" name="Text 9"/>
          <p:cNvSpPr/>
          <p:nvPr/>
        </p:nvSpPr>
        <p:spPr>
          <a:xfrm>
            <a:off x="673537" y="3999667"/>
            <a:ext cx="7796927" cy="307777"/>
          </a:xfrm>
          <a:prstGeom prst="rect">
            <a:avLst/>
          </a:prstGeom>
          <a:noFill/>
          <a:ln/>
        </p:spPr>
        <p:txBody>
          <a:bodyPr wrap="none" lIns="0" tIns="0" rIns="0" bIns="0" rtlCol="0" anchor="t"/>
          <a:lstStyle/>
          <a:p>
            <a:pPr algn="l" indent="0" marL="0">
              <a:lnSpc>
                <a:spcPts val="2400"/>
              </a:lnSpc>
              <a:buNone/>
            </a:pPr>
            <a:r>
              <a:rPr lang="en-US" sz="1500" dirty="0">
                <a:solidFill>
                  <a:srgbClr val="D7D4CC"/>
                </a:solidFill>
                <a:latin typeface="Raleway Medium" pitchFamily="34" charset="0"/>
                <a:ea typeface="Raleway Medium" pitchFamily="34" charset="-122"/>
                <a:cs typeface="Raleway Medium" pitchFamily="34" charset="-120"/>
              </a:rPr>
              <a:t>Conv2D(32, 3x3) → Conv2D(64, 3x3) → MaxPooling2D → Dropout(0.25)</a:t>
            </a:r>
            <a:endParaRPr lang="en-US" sz="1500" dirty="0"/>
          </a:p>
        </p:txBody>
      </p:sp>
      <p:sp>
        <p:nvSpPr>
          <p:cNvPr id="13" name="Text 10"/>
          <p:cNvSpPr/>
          <p:nvPr/>
        </p:nvSpPr>
        <p:spPr>
          <a:xfrm>
            <a:off x="673537" y="4644152"/>
            <a:ext cx="192405" cy="240506"/>
          </a:xfrm>
          <a:prstGeom prst="rect">
            <a:avLst/>
          </a:prstGeom>
          <a:noFill/>
          <a:ln/>
        </p:spPr>
        <p:txBody>
          <a:bodyPr wrap="none" lIns="0" tIns="0" rIns="0" bIns="0" rtlCol="0" anchor="t"/>
          <a:lstStyle/>
          <a:p>
            <a:pPr algn="l" indent="0" marL="0">
              <a:lnSpc>
                <a:spcPts val="2400"/>
              </a:lnSpc>
              <a:buNone/>
            </a:pPr>
            <a:r>
              <a:rPr lang="en-US" sz="1500" dirty="0">
                <a:solidFill>
                  <a:srgbClr val="D7D4CC"/>
                </a:solidFill>
                <a:latin typeface="Comfortaa Light" pitchFamily="34" charset="0"/>
                <a:ea typeface="Comfortaa Light" pitchFamily="34" charset="-122"/>
                <a:cs typeface="Comfortaa Light" pitchFamily="34" charset="-120"/>
              </a:rPr>
              <a:t>03</a:t>
            </a:r>
            <a:endParaRPr lang="en-US" sz="1500" dirty="0"/>
          </a:p>
        </p:txBody>
      </p:sp>
      <p:sp>
        <p:nvSpPr>
          <p:cNvPr id="14" name="Shape 11"/>
          <p:cNvSpPr/>
          <p:nvPr/>
        </p:nvSpPr>
        <p:spPr>
          <a:xfrm>
            <a:off x="673537" y="4948357"/>
            <a:ext cx="7796927" cy="22860"/>
          </a:xfrm>
          <a:prstGeom prst="rect">
            <a:avLst/>
          </a:prstGeom>
          <a:solidFill>
            <a:srgbClr val="FFE14D"/>
          </a:solidFill>
          <a:ln/>
        </p:spPr>
      </p:sp>
      <p:sp>
        <p:nvSpPr>
          <p:cNvPr id="15" name="Text 12"/>
          <p:cNvSpPr/>
          <p:nvPr/>
        </p:nvSpPr>
        <p:spPr>
          <a:xfrm>
            <a:off x="673537" y="5090279"/>
            <a:ext cx="2516981" cy="267295"/>
          </a:xfrm>
          <a:prstGeom prst="rect">
            <a:avLst/>
          </a:prstGeom>
          <a:noFill/>
          <a:ln/>
        </p:spPr>
        <p:txBody>
          <a:bodyPr wrap="none" lIns="0" tIns="0" rIns="0" bIns="0" rtlCol="0" anchor="t"/>
          <a:lstStyle/>
          <a:p>
            <a:pPr algn="l" indent="0" marL="0">
              <a:lnSpc>
                <a:spcPts val="2100"/>
              </a:lnSpc>
              <a:buNone/>
            </a:pPr>
            <a:r>
              <a:rPr lang="en-US" sz="1650" b="1" dirty="0">
                <a:solidFill>
                  <a:srgbClr val="D7D4CC"/>
                </a:solidFill>
                <a:latin typeface="Comfortaa Bold" pitchFamily="34" charset="0"/>
                <a:ea typeface="Comfortaa Bold" pitchFamily="34" charset="-122"/>
                <a:cs typeface="Comfortaa Bold" pitchFamily="34" charset="-120"/>
              </a:rPr>
              <a:t>Lớp Tích chập Thứ hai</a:t>
            </a:r>
            <a:endParaRPr lang="en-US" sz="1650" dirty="0"/>
          </a:p>
        </p:txBody>
      </p:sp>
      <p:sp>
        <p:nvSpPr>
          <p:cNvPr id="16" name="Text 13"/>
          <p:cNvSpPr/>
          <p:nvPr/>
        </p:nvSpPr>
        <p:spPr>
          <a:xfrm>
            <a:off x="673537" y="5472946"/>
            <a:ext cx="7796927" cy="615553"/>
          </a:xfrm>
          <a:prstGeom prst="rect">
            <a:avLst/>
          </a:prstGeom>
          <a:noFill/>
          <a:ln/>
        </p:spPr>
        <p:txBody>
          <a:bodyPr wrap="square" lIns="0" tIns="0" rIns="0" bIns="0" rtlCol="0" anchor="t"/>
          <a:lstStyle/>
          <a:p>
            <a:pPr algn="l" indent="0" marL="0">
              <a:lnSpc>
                <a:spcPts val="2400"/>
              </a:lnSpc>
              <a:buNone/>
            </a:pPr>
            <a:r>
              <a:rPr lang="en-US" sz="1500" dirty="0">
                <a:solidFill>
                  <a:srgbClr val="D7D4CC"/>
                </a:solidFill>
                <a:latin typeface="Raleway Medium" pitchFamily="34" charset="0"/>
                <a:ea typeface="Raleway Medium" pitchFamily="34" charset="-122"/>
                <a:cs typeface="Raleway Medium" pitchFamily="34" charset="-120"/>
              </a:rPr>
              <a:t>Conv2D(128, 3x3) → MaxPooling2D → Conv2D(128, 3x3) → MaxPooling2D → Dropout(0.25)</a:t>
            </a:r>
            <a:endParaRPr lang="en-US" sz="1500" dirty="0"/>
          </a:p>
        </p:txBody>
      </p:sp>
      <p:sp>
        <p:nvSpPr>
          <p:cNvPr id="17" name="Text 14"/>
          <p:cNvSpPr/>
          <p:nvPr/>
        </p:nvSpPr>
        <p:spPr>
          <a:xfrm>
            <a:off x="673537" y="6425208"/>
            <a:ext cx="192405" cy="240506"/>
          </a:xfrm>
          <a:prstGeom prst="rect">
            <a:avLst/>
          </a:prstGeom>
          <a:noFill/>
          <a:ln/>
        </p:spPr>
        <p:txBody>
          <a:bodyPr wrap="none" lIns="0" tIns="0" rIns="0" bIns="0" rtlCol="0" anchor="t"/>
          <a:lstStyle/>
          <a:p>
            <a:pPr algn="l" indent="0" marL="0">
              <a:lnSpc>
                <a:spcPts val="2400"/>
              </a:lnSpc>
              <a:buNone/>
            </a:pPr>
            <a:r>
              <a:rPr lang="en-US" sz="1500" dirty="0">
                <a:solidFill>
                  <a:srgbClr val="D7D4CC"/>
                </a:solidFill>
                <a:latin typeface="Comfortaa Light" pitchFamily="34" charset="0"/>
                <a:ea typeface="Comfortaa Light" pitchFamily="34" charset="-122"/>
                <a:cs typeface="Comfortaa Light" pitchFamily="34" charset="-120"/>
              </a:rPr>
              <a:t>04</a:t>
            </a:r>
            <a:endParaRPr lang="en-US" sz="1500" dirty="0"/>
          </a:p>
        </p:txBody>
      </p:sp>
      <p:sp>
        <p:nvSpPr>
          <p:cNvPr id="18" name="Shape 15"/>
          <p:cNvSpPr/>
          <p:nvPr/>
        </p:nvSpPr>
        <p:spPr>
          <a:xfrm>
            <a:off x="673537" y="6729412"/>
            <a:ext cx="7796927" cy="22860"/>
          </a:xfrm>
          <a:prstGeom prst="rect">
            <a:avLst/>
          </a:prstGeom>
          <a:solidFill>
            <a:srgbClr val="FFE14D"/>
          </a:solidFill>
          <a:ln/>
        </p:spPr>
      </p:sp>
      <p:sp>
        <p:nvSpPr>
          <p:cNvPr id="19" name="Text 16"/>
          <p:cNvSpPr/>
          <p:nvPr/>
        </p:nvSpPr>
        <p:spPr>
          <a:xfrm>
            <a:off x="673537" y="6871335"/>
            <a:ext cx="2138363" cy="267295"/>
          </a:xfrm>
          <a:prstGeom prst="rect">
            <a:avLst/>
          </a:prstGeom>
          <a:noFill/>
          <a:ln/>
        </p:spPr>
        <p:txBody>
          <a:bodyPr wrap="none" lIns="0" tIns="0" rIns="0" bIns="0" rtlCol="0" anchor="t"/>
          <a:lstStyle/>
          <a:p>
            <a:pPr algn="l" indent="0" marL="0">
              <a:lnSpc>
                <a:spcPts val="2100"/>
              </a:lnSpc>
              <a:buNone/>
            </a:pPr>
            <a:r>
              <a:rPr lang="en-US" sz="1650" b="1" dirty="0">
                <a:solidFill>
                  <a:srgbClr val="D7D4CC"/>
                </a:solidFill>
                <a:latin typeface="Comfortaa Bold" pitchFamily="34" charset="0"/>
                <a:ea typeface="Comfortaa Bold" pitchFamily="34" charset="-122"/>
                <a:cs typeface="Comfortaa Bold" pitchFamily="34" charset="-120"/>
              </a:rPr>
              <a:t>Đầu Phân loại</a:t>
            </a:r>
            <a:endParaRPr lang="en-US" sz="1650" dirty="0"/>
          </a:p>
        </p:txBody>
      </p:sp>
      <p:sp>
        <p:nvSpPr>
          <p:cNvPr id="20" name="Text 17"/>
          <p:cNvSpPr/>
          <p:nvPr/>
        </p:nvSpPr>
        <p:spPr>
          <a:xfrm>
            <a:off x="673537" y="7254002"/>
            <a:ext cx="7796927" cy="307777"/>
          </a:xfrm>
          <a:prstGeom prst="rect">
            <a:avLst/>
          </a:prstGeom>
          <a:noFill/>
          <a:ln/>
        </p:spPr>
        <p:txBody>
          <a:bodyPr wrap="none" lIns="0" tIns="0" rIns="0" bIns="0" rtlCol="0" anchor="t"/>
          <a:lstStyle/>
          <a:p>
            <a:pPr algn="l" indent="0" marL="0">
              <a:lnSpc>
                <a:spcPts val="2400"/>
              </a:lnSpc>
              <a:buNone/>
            </a:pPr>
            <a:r>
              <a:rPr lang="en-US" sz="1500" dirty="0">
                <a:solidFill>
                  <a:srgbClr val="D7D4CC"/>
                </a:solidFill>
                <a:latin typeface="Raleway Medium" pitchFamily="34" charset="0"/>
                <a:ea typeface="Raleway Medium" pitchFamily="34" charset="-122"/>
                <a:cs typeface="Raleway Medium" pitchFamily="34" charset="-120"/>
              </a:rPr>
              <a:t>Flatten → Dense(1024, relu) → Dropout(0.5) → Dense(7, softmax)</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772013"/>
          </a:xfrm>
          <a:prstGeom prst="rect">
            <a:avLst/>
          </a:prstGeom>
        </p:spPr>
      </p:pic>
      <p:sp>
        <p:nvSpPr>
          <p:cNvPr id="3" name="Text 0"/>
          <p:cNvSpPr/>
          <p:nvPr/>
        </p:nvSpPr>
        <p:spPr>
          <a:xfrm>
            <a:off x="776168" y="3559493"/>
            <a:ext cx="7061478" cy="492681"/>
          </a:xfrm>
          <a:prstGeom prst="rect">
            <a:avLst/>
          </a:prstGeom>
          <a:noFill/>
          <a:ln/>
        </p:spPr>
        <p:txBody>
          <a:bodyPr wrap="none" lIns="0" tIns="0" rIns="0" bIns="0" rtlCol="0" anchor="t"/>
          <a:lstStyle/>
          <a:p>
            <a:pPr algn="l" indent="0" marL="0">
              <a:lnSpc>
                <a:spcPts val="3850"/>
              </a:lnSpc>
              <a:buNone/>
            </a:pPr>
            <a:r>
              <a:rPr lang="en-US" sz="3100" b="1" dirty="0">
                <a:solidFill>
                  <a:srgbClr val="FFE14D"/>
                </a:solidFill>
                <a:latin typeface="Comfortaa Bold" pitchFamily="34" charset="0"/>
                <a:ea typeface="Comfortaa Bold" pitchFamily="34" charset="-122"/>
                <a:cs typeface="Comfortaa Bold" pitchFamily="34" charset="-120"/>
              </a:rPr>
              <a:t>Tối Ưu Hóa &amp; Tiện Ích Huấn Luyện</a:t>
            </a:r>
            <a:endParaRPr lang="en-US" sz="3100" dirty="0"/>
          </a:p>
        </p:txBody>
      </p:sp>
      <p:sp>
        <p:nvSpPr>
          <p:cNvPr id="4" name="Text 1"/>
          <p:cNvSpPr/>
          <p:nvPr/>
        </p:nvSpPr>
        <p:spPr>
          <a:xfrm>
            <a:off x="776168" y="4301609"/>
            <a:ext cx="13078063" cy="354806"/>
          </a:xfrm>
          <a:prstGeom prst="rect">
            <a:avLst/>
          </a:prstGeom>
          <a:noFill/>
          <a:ln/>
        </p:spPr>
        <p:txBody>
          <a:bodyPr wrap="none" lIns="0" tIns="0" rIns="0" bIns="0" rtlCol="0" anchor="t"/>
          <a:lstStyle/>
          <a:p>
            <a:pPr algn="l" indent="0" marL="0">
              <a:lnSpc>
                <a:spcPts val="2750"/>
              </a:lnSpc>
              <a:buNone/>
            </a:pPr>
            <a:r>
              <a:rPr lang="en-US" sz="1700" dirty="0">
                <a:solidFill>
                  <a:srgbClr val="D7D4CC"/>
                </a:solidFill>
                <a:latin typeface="Raleway Medium" pitchFamily="34" charset="0"/>
                <a:ea typeface="Raleway Medium" pitchFamily="34" charset="-122"/>
                <a:cs typeface="Raleway Medium" pitchFamily="34" charset="-120"/>
              </a:rPr>
              <a:t>Các cài đặt và công cụ để tối ưu hóa hiệu suất mô hình.</a:t>
            </a:r>
            <a:endParaRPr lang="en-US" sz="1700" dirty="0"/>
          </a:p>
        </p:txBody>
      </p:sp>
      <p:sp>
        <p:nvSpPr>
          <p:cNvPr id="5" name="Shape 2"/>
          <p:cNvSpPr/>
          <p:nvPr/>
        </p:nvSpPr>
        <p:spPr>
          <a:xfrm>
            <a:off x="776168" y="4905851"/>
            <a:ext cx="6428184" cy="2536150"/>
          </a:xfrm>
          <a:prstGeom prst="roundRect">
            <a:avLst>
              <a:gd name="adj" fmla="val 13116"/>
            </a:avLst>
          </a:prstGeom>
          <a:solidFill>
            <a:srgbClr val="46464A"/>
          </a:solidFill>
          <a:ln/>
        </p:spPr>
      </p:sp>
      <p:sp>
        <p:nvSpPr>
          <p:cNvPr id="6" name="Text 3"/>
          <p:cNvSpPr/>
          <p:nvPr/>
        </p:nvSpPr>
        <p:spPr>
          <a:xfrm>
            <a:off x="997863" y="5127546"/>
            <a:ext cx="2463998" cy="308015"/>
          </a:xfrm>
          <a:prstGeom prst="rect">
            <a:avLst/>
          </a:prstGeom>
          <a:noFill/>
          <a:ln/>
        </p:spPr>
        <p:txBody>
          <a:bodyPr wrap="none" lIns="0" tIns="0" rIns="0" bIns="0" rtlCol="0" anchor="t"/>
          <a:lstStyle/>
          <a:p>
            <a:pPr algn="l" indent="0" marL="0">
              <a:lnSpc>
                <a:spcPts val="2400"/>
              </a:lnSpc>
              <a:buNone/>
            </a:pPr>
            <a:r>
              <a:rPr lang="en-US" sz="1900" b="1" dirty="0">
                <a:solidFill>
                  <a:srgbClr val="D7D4CC"/>
                </a:solidFill>
                <a:latin typeface="Comfortaa Bold" pitchFamily="34" charset="0"/>
                <a:ea typeface="Comfortaa Bold" pitchFamily="34" charset="-122"/>
                <a:cs typeface="Comfortaa Bold" pitchFamily="34" charset="-120"/>
              </a:rPr>
              <a:t>Tối ưu hóa</a:t>
            </a:r>
            <a:endParaRPr lang="en-US" sz="1900" dirty="0"/>
          </a:p>
        </p:txBody>
      </p:sp>
      <p:sp>
        <p:nvSpPr>
          <p:cNvPr id="7" name="Text 4"/>
          <p:cNvSpPr/>
          <p:nvPr/>
        </p:nvSpPr>
        <p:spPr>
          <a:xfrm>
            <a:off x="997863" y="5568553"/>
            <a:ext cx="5984796" cy="354806"/>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Hàm mất mát: categorical_crossentropy</a:t>
            </a:r>
            <a:endParaRPr lang="en-US" sz="1700" dirty="0"/>
          </a:p>
        </p:txBody>
      </p:sp>
      <p:sp>
        <p:nvSpPr>
          <p:cNvPr id="8" name="Text 5"/>
          <p:cNvSpPr/>
          <p:nvPr/>
        </p:nvSpPr>
        <p:spPr>
          <a:xfrm>
            <a:off x="997863" y="6000869"/>
            <a:ext cx="5984796" cy="354806"/>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Bộ tối ưu hóa: Adam(learning_rate=1e-4, decay=1e-6)</a:t>
            </a:r>
            <a:endParaRPr lang="en-US" sz="1700" dirty="0"/>
          </a:p>
        </p:txBody>
      </p:sp>
      <p:sp>
        <p:nvSpPr>
          <p:cNvPr id="9" name="Text 6"/>
          <p:cNvSpPr/>
          <p:nvPr/>
        </p:nvSpPr>
        <p:spPr>
          <a:xfrm>
            <a:off x="997863" y="6433185"/>
            <a:ext cx="5984796" cy="354806"/>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Kích thước lô: 64</a:t>
            </a:r>
            <a:endParaRPr lang="en-US" sz="1700" dirty="0"/>
          </a:p>
        </p:txBody>
      </p:sp>
      <p:sp>
        <p:nvSpPr>
          <p:cNvPr id="10" name="Text 7"/>
          <p:cNvSpPr/>
          <p:nvPr/>
        </p:nvSpPr>
        <p:spPr>
          <a:xfrm>
            <a:off x="997863" y="6865501"/>
            <a:ext cx="5984796" cy="354806"/>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Số epoch: 60 (có thể cấu hình)</a:t>
            </a:r>
            <a:endParaRPr lang="en-US" sz="1700" dirty="0"/>
          </a:p>
        </p:txBody>
      </p:sp>
      <p:sp>
        <p:nvSpPr>
          <p:cNvPr id="11" name="Shape 8"/>
          <p:cNvSpPr/>
          <p:nvPr/>
        </p:nvSpPr>
        <p:spPr>
          <a:xfrm>
            <a:off x="7426047" y="4905851"/>
            <a:ext cx="6428184" cy="2536150"/>
          </a:xfrm>
          <a:prstGeom prst="roundRect">
            <a:avLst>
              <a:gd name="adj" fmla="val 13116"/>
            </a:avLst>
          </a:prstGeom>
          <a:solidFill>
            <a:srgbClr val="46464A"/>
          </a:solidFill>
          <a:ln/>
        </p:spPr>
      </p:sp>
      <p:sp>
        <p:nvSpPr>
          <p:cNvPr id="12" name="Text 9"/>
          <p:cNvSpPr/>
          <p:nvPr/>
        </p:nvSpPr>
        <p:spPr>
          <a:xfrm>
            <a:off x="7647742" y="5127546"/>
            <a:ext cx="2524363" cy="308015"/>
          </a:xfrm>
          <a:prstGeom prst="rect">
            <a:avLst/>
          </a:prstGeom>
          <a:noFill/>
          <a:ln/>
        </p:spPr>
        <p:txBody>
          <a:bodyPr wrap="none" lIns="0" tIns="0" rIns="0" bIns="0" rtlCol="0" anchor="t"/>
          <a:lstStyle/>
          <a:p>
            <a:pPr algn="l" indent="0" marL="0">
              <a:lnSpc>
                <a:spcPts val="2400"/>
              </a:lnSpc>
              <a:buNone/>
            </a:pPr>
            <a:r>
              <a:rPr lang="en-US" sz="1900" b="1" dirty="0">
                <a:solidFill>
                  <a:srgbClr val="D7D4CC"/>
                </a:solidFill>
                <a:latin typeface="Comfortaa Bold" pitchFamily="34" charset="0"/>
                <a:ea typeface="Comfortaa Bold" pitchFamily="34" charset="-122"/>
                <a:cs typeface="Comfortaa Bold" pitchFamily="34" charset="-120"/>
              </a:rPr>
              <a:t>Tiện ích huấn luyện</a:t>
            </a:r>
            <a:endParaRPr lang="en-US" sz="1900" dirty="0"/>
          </a:p>
        </p:txBody>
      </p:sp>
      <p:sp>
        <p:nvSpPr>
          <p:cNvPr id="13" name="Text 10"/>
          <p:cNvSpPr/>
          <p:nvPr/>
        </p:nvSpPr>
        <p:spPr>
          <a:xfrm>
            <a:off x="7647742" y="5568553"/>
            <a:ext cx="5984796" cy="709613"/>
          </a:xfrm>
          <a:prstGeom prst="rect">
            <a:avLst/>
          </a:prstGeom>
          <a:noFill/>
          <a:ln/>
        </p:spPr>
        <p:txBody>
          <a:bodyPr wrap="square" lIns="0" tIns="0" rIns="0" bIns="0" rtlCol="0" anchor="t"/>
          <a:lstStyle/>
          <a:p>
            <a:pPr algn="l" marL="342900" indent="-342900">
              <a:lnSpc>
                <a:spcPts val="275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plot_model_history lưu src/plot.png với đường cong độ chính xác và mất mát.</a:t>
            </a:r>
            <a:endParaRPr lang="en-US" sz="1700" dirty="0"/>
          </a:p>
        </p:txBody>
      </p:sp>
      <p:sp>
        <p:nvSpPr>
          <p:cNvPr id="14" name="Text 11"/>
          <p:cNvSpPr/>
          <p:nvPr/>
        </p:nvSpPr>
        <p:spPr>
          <a:xfrm>
            <a:off x="7647742" y="6355675"/>
            <a:ext cx="5984796" cy="709613"/>
          </a:xfrm>
          <a:prstGeom prst="rect">
            <a:avLst/>
          </a:prstGeom>
          <a:noFill/>
          <a:ln/>
        </p:spPr>
        <p:txBody>
          <a:bodyPr wrap="square" lIns="0" tIns="0" rIns="0" bIns="0" rtlCol="0" anchor="t"/>
          <a:lstStyle/>
          <a:p>
            <a:pPr algn="l" marL="342900" indent="-342900">
              <a:lnSpc>
                <a:spcPts val="275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Trọng số được lưu vào src/model.h5 sau khi huấn luyện.</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9624" y="628293"/>
            <a:ext cx="6924080" cy="507802"/>
          </a:xfrm>
          <a:prstGeom prst="rect">
            <a:avLst/>
          </a:prstGeom>
          <a:noFill/>
          <a:ln/>
        </p:spPr>
        <p:txBody>
          <a:bodyPr wrap="none" lIns="0" tIns="0" rIns="0" bIns="0" rtlCol="0" anchor="t"/>
          <a:lstStyle/>
          <a:p>
            <a:pPr algn="l" indent="0" marL="0">
              <a:lnSpc>
                <a:spcPts val="3950"/>
              </a:lnSpc>
              <a:buNone/>
            </a:pPr>
            <a:r>
              <a:rPr lang="en-US" sz="3150" b="1" dirty="0">
                <a:solidFill>
                  <a:srgbClr val="FFE14D"/>
                </a:solidFill>
                <a:latin typeface="Comfortaa Bold" pitchFamily="34" charset="0"/>
                <a:ea typeface="Comfortaa Bold" pitchFamily="34" charset="-122"/>
                <a:cs typeface="Comfortaa Bold" pitchFamily="34" charset="-120"/>
              </a:rPr>
              <a:t>Thiết Lập Môi Trường &amp; Sử Dụng</a:t>
            </a:r>
            <a:endParaRPr lang="en-US" sz="3150" dirty="0"/>
          </a:p>
        </p:txBody>
      </p:sp>
      <p:sp>
        <p:nvSpPr>
          <p:cNvPr id="3" name="Text 1"/>
          <p:cNvSpPr/>
          <p:nvPr/>
        </p:nvSpPr>
        <p:spPr>
          <a:xfrm>
            <a:off x="799624" y="1621512"/>
            <a:ext cx="2538651" cy="317302"/>
          </a:xfrm>
          <a:prstGeom prst="rect">
            <a:avLst/>
          </a:prstGeom>
          <a:noFill/>
          <a:ln/>
        </p:spPr>
        <p:txBody>
          <a:bodyPr wrap="none" lIns="0" tIns="0" rIns="0" bIns="0" rtlCol="0" anchor="t"/>
          <a:lstStyle/>
          <a:p>
            <a:pPr algn="l" indent="0" marL="0">
              <a:lnSpc>
                <a:spcPts val="2450"/>
              </a:lnSpc>
              <a:buNone/>
            </a:pPr>
            <a:r>
              <a:rPr lang="en-US" sz="1950" b="1" dirty="0">
                <a:solidFill>
                  <a:srgbClr val="FFE14D"/>
                </a:solidFill>
                <a:latin typeface="Comfortaa Bold" pitchFamily="34" charset="0"/>
                <a:ea typeface="Comfortaa Bold" pitchFamily="34" charset="-122"/>
                <a:cs typeface="Comfortaa Bold" pitchFamily="34" charset="-120"/>
              </a:rPr>
              <a:t>Phụ thuộc</a:t>
            </a:r>
            <a:endParaRPr lang="en-US" sz="1950" dirty="0"/>
          </a:p>
        </p:txBody>
      </p:sp>
      <p:sp>
        <p:nvSpPr>
          <p:cNvPr id="4" name="Text 2"/>
          <p:cNvSpPr/>
          <p:nvPr/>
        </p:nvSpPr>
        <p:spPr>
          <a:xfrm>
            <a:off x="799624" y="2167295"/>
            <a:ext cx="6236851" cy="365522"/>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D4CC"/>
                </a:solidFill>
                <a:latin typeface="Raleway Medium" pitchFamily="34" charset="0"/>
                <a:ea typeface="Raleway Medium" pitchFamily="34" charset="-122"/>
                <a:cs typeface="Raleway Medium" pitchFamily="34" charset="-120"/>
              </a:rPr>
              <a:t>Python 3</a:t>
            </a:r>
            <a:endParaRPr lang="en-US" sz="1750" dirty="0"/>
          </a:p>
        </p:txBody>
      </p:sp>
      <p:sp>
        <p:nvSpPr>
          <p:cNvPr id="5" name="Text 3"/>
          <p:cNvSpPr/>
          <p:nvPr/>
        </p:nvSpPr>
        <p:spPr>
          <a:xfrm>
            <a:off x="799624" y="2612708"/>
            <a:ext cx="6236851" cy="731044"/>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7D4CC"/>
                </a:solidFill>
                <a:latin typeface="Raleway Medium" pitchFamily="34" charset="0"/>
                <a:ea typeface="Raleway Medium" pitchFamily="34" charset="-122"/>
                <a:cs typeface="Raleway Medium" pitchFamily="34" charset="-120"/>
              </a:rPr>
              <a:t>OpenCV, TensorFlow (Keras), NumPy, SciPy, Matplotlib, PIL</a:t>
            </a:r>
            <a:endParaRPr lang="en-US" sz="1750" dirty="0"/>
          </a:p>
        </p:txBody>
      </p:sp>
      <p:sp>
        <p:nvSpPr>
          <p:cNvPr id="6" name="Text 4"/>
          <p:cNvSpPr/>
          <p:nvPr/>
        </p:nvSpPr>
        <p:spPr>
          <a:xfrm>
            <a:off x="799624" y="3423642"/>
            <a:ext cx="6236851" cy="388382"/>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D4CC"/>
                </a:solidFill>
                <a:latin typeface="Raleway Medium" pitchFamily="34" charset="0"/>
                <a:ea typeface="Raleway Medium" pitchFamily="34" charset="-122"/>
                <a:cs typeface="Raleway Medium" pitchFamily="34" charset="-120"/>
              </a:rPr>
              <a:t>Cài đặt qua: </a:t>
            </a:r>
            <a:pPr algn="l" indent="0" marL="0">
              <a:lnSpc>
                <a:spcPts val="2850"/>
              </a:lnSpc>
              <a:buNone/>
            </a:pPr>
            <a:r>
              <a:rPr lang="en-US" sz="1750" dirty="0">
                <a:solidFill>
                  <a:srgbClr val="D7D4CC"/>
                </a:solidFill>
                <a:highlight>
                  <a:srgbClr val="343438"/>
                </a:highlight>
                <a:latin typeface="Consolas" pitchFamily="34" charset="0"/>
                <a:ea typeface="Consolas" pitchFamily="34" charset="-122"/>
                <a:cs typeface="Consolas" pitchFamily="34" charset="-120"/>
              </a:rPr>
              <a:t>pip install -r requirements.txt</a:t>
            </a:r>
            <a:endParaRPr lang="en-US" sz="1750" dirty="0"/>
          </a:p>
        </p:txBody>
      </p:sp>
      <p:sp>
        <p:nvSpPr>
          <p:cNvPr id="7" name="Text 5"/>
          <p:cNvSpPr/>
          <p:nvPr/>
        </p:nvSpPr>
        <p:spPr>
          <a:xfrm>
            <a:off x="799624" y="4040505"/>
            <a:ext cx="2538651" cy="317302"/>
          </a:xfrm>
          <a:prstGeom prst="rect">
            <a:avLst/>
          </a:prstGeom>
          <a:noFill/>
          <a:ln/>
        </p:spPr>
        <p:txBody>
          <a:bodyPr wrap="none" lIns="0" tIns="0" rIns="0" bIns="0" rtlCol="0" anchor="t"/>
          <a:lstStyle/>
          <a:p>
            <a:pPr algn="l" indent="0" marL="0">
              <a:lnSpc>
                <a:spcPts val="2450"/>
              </a:lnSpc>
              <a:buNone/>
            </a:pPr>
            <a:r>
              <a:rPr lang="en-US" sz="1950" b="1" dirty="0">
                <a:solidFill>
                  <a:srgbClr val="FFE14D"/>
                </a:solidFill>
                <a:latin typeface="Comfortaa Bold" pitchFamily="34" charset="0"/>
                <a:ea typeface="Comfortaa Bold" pitchFamily="34" charset="-122"/>
                <a:cs typeface="Comfortaa Bold" pitchFamily="34" charset="-120"/>
              </a:rPr>
              <a:t>Cấu trúc dự án</a:t>
            </a:r>
            <a:endParaRPr lang="en-US" sz="1950" dirty="0"/>
          </a:p>
        </p:txBody>
      </p:sp>
      <p:sp>
        <p:nvSpPr>
          <p:cNvPr id="8" name="Text 6"/>
          <p:cNvSpPr/>
          <p:nvPr/>
        </p:nvSpPr>
        <p:spPr>
          <a:xfrm>
            <a:off x="799624" y="4586288"/>
            <a:ext cx="6236851" cy="365522"/>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D4CC"/>
                </a:solidFill>
                <a:latin typeface="Raleway Medium" pitchFamily="34" charset="0"/>
                <a:ea typeface="Raleway Medium" pitchFamily="34" charset="-122"/>
                <a:cs typeface="Raleway Medium" pitchFamily="34" charset="-120"/>
              </a:rPr>
              <a:t>src/data/: thư mục tập dữ liệu đã chuẩn bị</a:t>
            </a:r>
            <a:endParaRPr lang="en-US" sz="1750" dirty="0"/>
          </a:p>
        </p:txBody>
      </p:sp>
      <p:sp>
        <p:nvSpPr>
          <p:cNvPr id="9" name="Text 7"/>
          <p:cNvSpPr/>
          <p:nvPr/>
        </p:nvSpPr>
        <p:spPr>
          <a:xfrm>
            <a:off x="799624" y="5031700"/>
            <a:ext cx="6236851" cy="365522"/>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D4CC"/>
                </a:solidFill>
                <a:latin typeface="Raleway Medium" pitchFamily="34" charset="0"/>
                <a:ea typeface="Raleway Medium" pitchFamily="34" charset="-122"/>
                <a:cs typeface="Raleway Medium" pitchFamily="34" charset="-120"/>
              </a:rPr>
              <a:t>src/emotions.py: script huấn luyện và suy luận</a:t>
            </a:r>
            <a:endParaRPr lang="en-US" sz="1750" dirty="0"/>
          </a:p>
        </p:txBody>
      </p:sp>
      <p:sp>
        <p:nvSpPr>
          <p:cNvPr id="10" name="Text 8"/>
          <p:cNvSpPr/>
          <p:nvPr/>
        </p:nvSpPr>
        <p:spPr>
          <a:xfrm>
            <a:off x="799624" y="5477113"/>
            <a:ext cx="6236851" cy="365522"/>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D4CC"/>
                </a:solidFill>
                <a:latin typeface="Raleway Medium" pitchFamily="34" charset="0"/>
                <a:ea typeface="Raleway Medium" pitchFamily="34" charset="-122"/>
                <a:cs typeface="Raleway Medium" pitchFamily="34" charset="-120"/>
              </a:rPr>
              <a:t>src/dataset_prepare.py: chuyển đổi CSV→PNG</a:t>
            </a:r>
            <a:endParaRPr lang="en-US" sz="1750" dirty="0"/>
          </a:p>
        </p:txBody>
      </p:sp>
      <p:sp>
        <p:nvSpPr>
          <p:cNvPr id="11" name="Text 9"/>
          <p:cNvSpPr/>
          <p:nvPr/>
        </p:nvSpPr>
        <p:spPr>
          <a:xfrm>
            <a:off x="799624" y="5922526"/>
            <a:ext cx="6236851" cy="731044"/>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7D4CC"/>
                </a:solidFill>
                <a:latin typeface="Raleway Medium" pitchFamily="34" charset="0"/>
                <a:ea typeface="Raleway Medium" pitchFamily="34" charset="-122"/>
                <a:cs typeface="Raleway Medium" pitchFamily="34" charset="-120"/>
              </a:rPr>
              <a:t>src/haarcascade_frontalface_default.xml: bộ phát hiện khuôn mặt</a:t>
            </a:r>
            <a:endParaRPr lang="en-US" sz="1750" dirty="0"/>
          </a:p>
        </p:txBody>
      </p:sp>
      <p:sp>
        <p:nvSpPr>
          <p:cNvPr id="12" name="Text 10"/>
          <p:cNvSpPr/>
          <p:nvPr/>
        </p:nvSpPr>
        <p:spPr>
          <a:xfrm>
            <a:off x="799624" y="6733461"/>
            <a:ext cx="6236851" cy="365522"/>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D4CC"/>
                </a:solidFill>
                <a:latin typeface="Raleway Medium" pitchFamily="34" charset="0"/>
                <a:ea typeface="Raleway Medium" pitchFamily="34" charset="-122"/>
                <a:cs typeface="Raleway Medium" pitchFamily="34" charset="-120"/>
              </a:rPr>
              <a:t>src/model.h5: trọng số đã lưu</a:t>
            </a:r>
            <a:endParaRPr lang="en-US" sz="1750" dirty="0"/>
          </a:p>
        </p:txBody>
      </p:sp>
      <p:pic>
        <p:nvPicPr>
          <p:cNvPr id="13" name="Image 0" descr="preencoded.png">    </p:cNvPr>
          <p:cNvPicPr>
            <a:picLocks noChangeAspect="1"/>
          </p:cNvPicPr>
          <p:nvPr/>
        </p:nvPicPr>
        <p:blipFill>
          <a:blip r:embed="rId1"/>
          <a:stretch>
            <a:fillRect/>
          </a:stretch>
        </p:blipFill>
        <p:spPr>
          <a:xfrm>
            <a:off x="7601545" y="1649968"/>
            <a:ext cx="6236851" cy="623685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6029"/>
          </a:xfrm>
          <a:prstGeom prst="rect">
            <a:avLst/>
          </a:prstGeom>
        </p:spPr>
      </p:pic>
      <p:sp>
        <p:nvSpPr>
          <p:cNvPr id="3" name="Text 0"/>
          <p:cNvSpPr/>
          <p:nvPr/>
        </p:nvSpPr>
        <p:spPr>
          <a:xfrm>
            <a:off x="801053" y="629364"/>
            <a:ext cx="4364950" cy="508516"/>
          </a:xfrm>
          <a:prstGeom prst="rect">
            <a:avLst/>
          </a:prstGeom>
          <a:noFill/>
          <a:ln/>
        </p:spPr>
        <p:txBody>
          <a:bodyPr wrap="none" lIns="0" tIns="0" rIns="0" bIns="0" rtlCol="0" anchor="t"/>
          <a:lstStyle/>
          <a:p>
            <a:pPr algn="l" indent="0" marL="0">
              <a:lnSpc>
                <a:spcPts val="4000"/>
              </a:lnSpc>
              <a:buNone/>
            </a:pPr>
            <a:r>
              <a:rPr lang="en-US" sz="3200" b="1" dirty="0">
                <a:solidFill>
                  <a:srgbClr val="FFE14D"/>
                </a:solidFill>
                <a:latin typeface="Comfortaa Bold" pitchFamily="34" charset="0"/>
                <a:ea typeface="Comfortaa Bold" pitchFamily="34" charset="-122"/>
                <a:cs typeface="Comfortaa Bold" pitchFamily="34" charset="-120"/>
              </a:rPr>
              <a:t>Kết Quả &amp; Hiệu Suất</a:t>
            </a:r>
            <a:endParaRPr lang="en-US" sz="3200" dirty="0"/>
          </a:p>
        </p:txBody>
      </p:sp>
      <p:sp>
        <p:nvSpPr>
          <p:cNvPr id="4" name="Shape 1"/>
          <p:cNvSpPr/>
          <p:nvPr/>
        </p:nvSpPr>
        <p:spPr>
          <a:xfrm>
            <a:off x="801053" y="1738551"/>
            <a:ext cx="7541895" cy="2018824"/>
          </a:xfrm>
          <a:prstGeom prst="roundRect">
            <a:avLst>
              <a:gd name="adj" fmla="val 7247"/>
            </a:avLst>
          </a:prstGeom>
          <a:solidFill>
            <a:srgbClr val="27272B"/>
          </a:solidFill>
          <a:ln/>
        </p:spPr>
      </p:sp>
      <p:sp>
        <p:nvSpPr>
          <p:cNvPr id="5" name="Shape 2"/>
          <p:cNvSpPr/>
          <p:nvPr/>
        </p:nvSpPr>
        <p:spPr>
          <a:xfrm>
            <a:off x="801053" y="1708071"/>
            <a:ext cx="7541895" cy="121920"/>
          </a:xfrm>
          <a:prstGeom prst="roundRect">
            <a:avLst>
              <a:gd name="adj" fmla="val 281588"/>
            </a:avLst>
          </a:prstGeom>
          <a:solidFill>
            <a:srgbClr val="FFE14D"/>
          </a:solidFill>
          <a:ln/>
        </p:spPr>
      </p:sp>
      <p:sp>
        <p:nvSpPr>
          <p:cNvPr id="6" name="Shape 3"/>
          <p:cNvSpPr/>
          <p:nvPr/>
        </p:nvSpPr>
        <p:spPr>
          <a:xfrm>
            <a:off x="4228743" y="1395293"/>
            <a:ext cx="686514" cy="686514"/>
          </a:xfrm>
          <a:prstGeom prst="roundRect">
            <a:avLst>
              <a:gd name="adj" fmla="val 133195"/>
            </a:avLst>
          </a:prstGeom>
          <a:solidFill>
            <a:srgbClr val="FFE14D"/>
          </a:solidFill>
          <a:ln/>
        </p:spPr>
      </p:sp>
      <p:sp>
        <p:nvSpPr>
          <p:cNvPr id="7" name="Text 4"/>
          <p:cNvSpPr/>
          <p:nvPr/>
        </p:nvSpPr>
        <p:spPr>
          <a:xfrm>
            <a:off x="4434721" y="1566863"/>
            <a:ext cx="274558" cy="343257"/>
          </a:xfrm>
          <a:prstGeom prst="rect">
            <a:avLst/>
          </a:prstGeom>
          <a:noFill/>
          <a:ln/>
        </p:spPr>
        <p:txBody>
          <a:bodyPr wrap="none" lIns="0" tIns="0" rIns="0" bIns="0" rtlCol="0" anchor="t"/>
          <a:lstStyle/>
          <a:p>
            <a:pPr algn="l" indent="0" marL="0">
              <a:lnSpc>
                <a:spcPts val="3450"/>
              </a:lnSpc>
              <a:buNone/>
            </a:pPr>
            <a:r>
              <a:rPr lang="en-US" sz="2150" b="1" dirty="0">
                <a:solidFill>
                  <a:srgbClr val="000000"/>
                </a:solidFill>
                <a:latin typeface="Comfortaa Bold" pitchFamily="34" charset="0"/>
                <a:ea typeface="Comfortaa Bold" pitchFamily="34" charset="-122"/>
                <a:cs typeface="Comfortaa Bold" pitchFamily="34" charset="-120"/>
              </a:rPr>
              <a:t>1</a:t>
            </a:r>
            <a:endParaRPr lang="en-US" sz="2150" dirty="0"/>
          </a:p>
        </p:txBody>
      </p:sp>
      <p:sp>
        <p:nvSpPr>
          <p:cNvPr id="8" name="Text 5"/>
          <p:cNvSpPr/>
          <p:nvPr/>
        </p:nvSpPr>
        <p:spPr>
          <a:xfrm>
            <a:off x="1060371" y="2310646"/>
            <a:ext cx="2542937" cy="317897"/>
          </a:xfrm>
          <a:prstGeom prst="rect">
            <a:avLst/>
          </a:prstGeom>
          <a:noFill/>
          <a:ln/>
        </p:spPr>
        <p:txBody>
          <a:bodyPr wrap="none" lIns="0" tIns="0" rIns="0" bIns="0" rtlCol="0" anchor="t"/>
          <a:lstStyle/>
          <a:p>
            <a:pPr algn="l" indent="0" marL="0">
              <a:lnSpc>
                <a:spcPts val="2500"/>
              </a:lnSpc>
              <a:buNone/>
            </a:pPr>
            <a:r>
              <a:rPr lang="en-US" sz="2000" b="1" dirty="0">
                <a:solidFill>
                  <a:srgbClr val="D7D4CC"/>
                </a:solidFill>
                <a:latin typeface="Comfortaa Bold" pitchFamily="34" charset="0"/>
                <a:ea typeface="Comfortaa Bold" pitchFamily="34" charset="-122"/>
                <a:cs typeface="Comfortaa Bold" pitchFamily="34" charset="-120"/>
              </a:rPr>
              <a:t>Độ chính xác</a:t>
            </a:r>
            <a:endParaRPr lang="en-US" sz="2000" dirty="0"/>
          </a:p>
        </p:txBody>
      </p:sp>
      <p:sp>
        <p:nvSpPr>
          <p:cNvPr id="9" name="Text 6"/>
          <p:cNvSpPr/>
          <p:nvPr/>
        </p:nvSpPr>
        <p:spPr>
          <a:xfrm>
            <a:off x="1060371" y="2765822"/>
            <a:ext cx="7023259" cy="732234"/>
          </a:xfrm>
          <a:prstGeom prst="rect">
            <a:avLst/>
          </a:prstGeom>
          <a:noFill/>
          <a:ln/>
        </p:spPr>
        <p:txBody>
          <a:bodyPr wrap="square" lIns="0" tIns="0" rIns="0" bIns="0" rtlCol="0" anchor="t"/>
          <a:lstStyle/>
          <a:p>
            <a:pPr algn="l" indent="0" marL="0">
              <a:lnSpc>
                <a:spcPts val="2850"/>
              </a:lnSpc>
              <a:buNone/>
            </a:pPr>
            <a:r>
              <a:rPr lang="en-US" sz="1800" dirty="0">
                <a:solidFill>
                  <a:srgbClr val="D7D4CC"/>
                </a:solidFill>
                <a:latin typeface="Raleway Medium" pitchFamily="34" charset="0"/>
                <a:ea typeface="Raleway Medium" pitchFamily="34" charset="-122"/>
                <a:cs typeface="Raleway Medium" pitchFamily="34" charset="-120"/>
              </a:rPr>
              <a:t>Mạng CNN 4 lớp đạt khoảng 63.2% độ chính xác kiểm tra sau 50 epoch.</a:t>
            </a:r>
            <a:endParaRPr lang="en-US" sz="1800" dirty="0"/>
          </a:p>
        </p:txBody>
      </p:sp>
      <p:sp>
        <p:nvSpPr>
          <p:cNvPr id="10" name="Shape 7"/>
          <p:cNvSpPr/>
          <p:nvPr/>
        </p:nvSpPr>
        <p:spPr>
          <a:xfrm>
            <a:off x="801053" y="4329470"/>
            <a:ext cx="7541895" cy="3277195"/>
          </a:xfrm>
          <a:prstGeom prst="roundRect">
            <a:avLst>
              <a:gd name="adj" fmla="val 4464"/>
            </a:avLst>
          </a:prstGeom>
          <a:solidFill>
            <a:srgbClr val="27272B"/>
          </a:solidFill>
          <a:ln/>
        </p:spPr>
      </p:sp>
      <p:sp>
        <p:nvSpPr>
          <p:cNvPr id="11" name="Shape 8"/>
          <p:cNvSpPr/>
          <p:nvPr/>
        </p:nvSpPr>
        <p:spPr>
          <a:xfrm>
            <a:off x="801053" y="4298990"/>
            <a:ext cx="7541895" cy="121920"/>
          </a:xfrm>
          <a:prstGeom prst="roundRect">
            <a:avLst>
              <a:gd name="adj" fmla="val 281588"/>
            </a:avLst>
          </a:prstGeom>
          <a:solidFill>
            <a:srgbClr val="FFE14D"/>
          </a:solidFill>
          <a:ln/>
        </p:spPr>
      </p:sp>
      <p:sp>
        <p:nvSpPr>
          <p:cNvPr id="12" name="Shape 9"/>
          <p:cNvSpPr/>
          <p:nvPr/>
        </p:nvSpPr>
        <p:spPr>
          <a:xfrm>
            <a:off x="4228743" y="3986213"/>
            <a:ext cx="686514" cy="686514"/>
          </a:xfrm>
          <a:prstGeom prst="roundRect">
            <a:avLst>
              <a:gd name="adj" fmla="val 133195"/>
            </a:avLst>
          </a:prstGeom>
          <a:solidFill>
            <a:srgbClr val="FFE14D"/>
          </a:solidFill>
          <a:ln/>
        </p:spPr>
      </p:sp>
      <p:sp>
        <p:nvSpPr>
          <p:cNvPr id="13" name="Text 10"/>
          <p:cNvSpPr/>
          <p:nvPr/>
        </p:nvSpPr>
        <p:spPr>
          <a:xfrm>
            <a:off x="4434721" y="4157782"/>
            <a:ext cx="274558" cy="343257"/>
          </a:xfrm>
          <a:prstGeom prst="rect">
            <a:avLst/>
          </a:prstGeom>
          <a:noFill/>
          <a:ln/>
        </p:spPr>
        <p:txBody>
          <a:bodyPr wrap="none" lIns="0" tIns="0" rIns="0" bIns="0" rtlCol="0" anchor="t"/>
          <a:lstStyle/>
          <a:p>
            <a:pPr algn="l" indent="0" marL="0">
              <a:lnSpc>
                <a:spcPts val="3450"/>
              </a:lnSpc>
              <a:buNone/>
            </a:pPr>
            <a:r>
              <a:rPr lang="en-US" sz="2150" b="1" dirty="0">
                <a:solidFill>
                  <a:srgbClr val="000000"/>
                </a:solidFill>
                <a:latin typeface="Comfortaa Bold" pitchFamily="34" charset="0"/>
                <a:ea typeface="Comfortaa Bold" pitchFamily="34" charset="-122"/>
                <a:cs typeface="Comfortaa Bold" pitchFamily="34" charset="-120"/>
              </a:rPr>
              <a:t>2</a:t>
            </a:r>
            <a:endParaRPr lang="en-US" sz="2150" dirty="0"/>
          </a:p>
        </p:txBody>
      </p:sp>
      <p:sp>
        <p:nvSpPr>
          <p:cNvPr id="14" name="Text 11"/>
          <p:cNvSpPr/>
          <p:nvPr/>
        </p:nvSpPr>
        <p:spPr>
          <a:xfrm>
            <a:off x="1060371" y="4901565"/>
            <a:ext cx="2542937" cy="317897"/>
          </a:xfrm>
          <a:prstGeom prst="rect">
            <a:avLst/>
          </a:prstGeom>
          <a:noFill/>
          <a:ln/>
        </p:spPr>
        <p:txBody>
          <a:bodyPr wrap="none" lIns="0" tIns="0" rIns="0" bIns="0" rtlCol="0" anchor="t"/>
          <a:lstStyle/>
          <a:p>
            <a:pPr algn="l" indent="0" marL="0">
              <a:lnSpc>
                <a:spcPts val="2500"/>
              </a:lnSpc>
              <a:buNone/>
            </a:pPr>
            <a:r>
              <a:rPr lang="en-US" sz="2000" b="1" dirty="0">
                <a:solidFill>
                  <a:srgbClr val="D7D4CC"/>
                </a:solidFill>
                <a:latin typeface="Comfortaa Bold" pitchFamily="34" charset="0"/>
                <a:ea typeface="Comfortaa Bold" pitchFamily="34" charset="-122"/>
                <a:cs typeface="Comfortaa Bold" pitchFamily="34" charset="-120"/>
              </a:rPr>
              <a:t>Ghi chú hiệu suất</a:t>
            </a:r>
            <a:endParaRPr lang="en-US" sz="2000" dirty="0"/>
          </a:p>
        </p:txBody>
      </p:sp>
      <p:sp>
        <p:nvSpPr>
          <p:cNvPr id="15" name="Text 12"/>
          <p:cNvSpPr/>
          <p:nvPr/>
        </p:nvSpPr>
        <p:spPr>
          <a:xfrm>
            <a:off x="1060371" y="5356741"/>
            <a:ext cx="7023259" cy="366117"/>
          </a:xfrm>
          <a:prstGeom prst="rect">
            <a:avLst/>
          </a:prstGeom>
          <a:noFill/>
          <a:ln/>
        </p:spPr>
        <p:txBody>
          <a:bodyPr wrap="none" lIns="0" tIns="0" rIns="0" bIns="0" rtlCol="0" anchor="t"/>
          <a:lstStyle/>
          <a:p>
            <a:pPr algn="l" marL="342900" indent="-342900">
              <a:lnSpc>
                <a:spcPts val="2850"/>
              </a:lnSpc>
              <a:buSzPct val="100000"/>
              <a:buChar char="•"/>
            </a:pPr>
            <a:r>
              <a:rPr lang="en-US" sz="1800" dirty="0">
                <a:solidFill>
                  <a:srgbClr val="D7D4CC"/>
                </a:solidFill>
                <a:latin typeface="Raleway Medium" pitchFamily="34" charset="0"/>
                <a:ea typeface="Raleway Medium" pitchFamily="34" charset="-122"/>
                <a:cs typeface="Raleway Medium" pitchFamily="34" charset="-120"/>
              </a:rPr>
              <a:t>Đầu vào ảnh xám 48x48 ưu tiên tốc độ và đơn giản.</a:t>
            </a:r>
            <a:endParaRPr lang="en-US" sz="1800" dirty="0"/>
          </a:p>
        </p:txBody>
      </p:sp>
      <p:sp>
        <p:nvSpPr>
          <p:cNvPr id="16" name="Text 13"/>
          <p:cNvSpPr/>
          <p:nvPr/>
        </p:nvSpPr>
        <p:spPr>
          <a:xfrm>
            <a:off x="1060371" y="5802868"/>
            <a:ext cx="7023259" cy="732234"/>
          </a:xfrm>
          <a:prstGeom prst="rect">
            <a:avLst/>
          </a:prstGeom>
          <a:noFill/>
          <a:ln/>
        </p:spPr>
        <p:txBody>
          <a:bodyPr wrap="square" lIns="0" tIns="0" rIns="0" bIns="0" rtlCol="0" anchor="t"/>
          <a:lstStyle/>
          <a:p>
            <a:pPr algn="l" marL="342900" indent="-342900">
              <a:lnSpc>
                <a:spcPts val="2850"/>
              </a:lnSpc>
              <a:buSzPct val="100000"/>
              <a:buChar char="•"/>
            </a:pPr>
            <a:r>
              <a:rPr lang="en-US" sz="1800" dirty="0">
                <a:solidFill>
                  <a:srgbClr val="D7D4CC"/>
                </a:solidFill>
                <a:latin typeface="Raleway Medium" pitchFamily="34" charset="0"/>
                <a:ea typeface="Raleway Medium" pitchFamily="34" charset="-122"/>
                <a:cs typeface="Raleway Medium" pitchFamily="34" charset="-120"/>
              </a:rPr>
              <a:t>Sự mất cân bằng lớp trong FER-2013 ảnh hưởng đến độ chính xác/thu hồi.</a:t>
            </a:r>
            <a:endParaRPr lang="en-US" sz="1800" dirty="0"/>
          </a:p>
        </p:txBody>
      </p:sp>
      <p:sp>
        <p:nvSpPr>
          <p:cNvPr id="17" name="Text 14"/>
          <p:cNvSpPr/>
          <p:nvPr/>
        </p:nvSpPr>
        <p:spPr>
          <a:xfrm>
            <a:off x="1060371" y="6615113"/>
            <a:ext cx="7023259" cy="732234"/>
          </a:xfrm>
          <a:prstGeom prst="rect">
            <a:avLst/>
          </a:prstGeom>
          <a:noFill/>
          <a:ln/>
        </p:spPr>
        <p:txBody>
          <a:bodyPr wrap="square" lIns="0" tIns="0" rIns="0" bIns="0" rtlCol="0" anchor="t"/>
          <a:lstStyle/>
          <a:p>
            <a:pPr algn="l" marL="342900" indent="-342900">
              <a:lnSpc>
                <a:spcPts val="2850"/>
              </a:lnSpc>
              <a:buSzPct val="100000"/>
              <a:buChar char="•"/>
            </a:pPr>
            <a:r>
              <a:rPr lang="en-US" sz="1800" dirty="0">
                <a:solidFill>
                  <a:srgbClr val="D7D4CC"/>
                </a:solidFill>
                <a:latin typeface="Raleway Medium" pitchFamily="34" charset="0"/>
                <a:ea typeface="Raleway Medium" pitchFamily="34" charset="-122"/>
                <a:cs typeface="Raleway Medium" pitchFamily="34" charset="-120"/>
              </a:rPr>
              <a:t>Suy luận webcam thời gian thực khả thi trên CPU; GPU cải thiện thông lượng.</a:t>
            </a:r>
            <a:endParaRPr lang="en-US" sz="18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2025-10-01T08:58:07Z</dcterms:created>
  <dcterms:modified xsi:type="dcterms:W3CDTF">2025-10-01T08:58:07Z</dcterms:modified>
</cp:coreProperties>
</file>